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1195" r:id="rId2"/>
    <p:sldId id="1192" r:id="rId3"/>
    <p:sldId id="1193" r:id="rId4"/>
    <p:sldId id="1142" r:id="rId5"/>
    <p:sldId id="1167" r:id="rId6"/>
    <p:sldId id="1168" r:id="rId7"/>
    <p:sldId id="1169" r:id="rId8"/>
    <p:sldId id="1170" r:id="rId9"/>
    <p:sldId id="1171" r:id="rId10"/>
    <p:sldId id="1172" r:id="rId11"/>
    <p:sldId id="1173" r:id="rId12"/>
    <p:sldId id="1174" r:id="rId13"/>
    <p:sldId id="1175" r:id="rId14"/>
    <p:sldId id="1176" r:id="rId15"/>
    <p:sldId id="1177" r:id="rId16"/>
    <p:sldId id="1178" r:id="rId17"/>
    <p:sldId id="1181" r:id="rId18"/>
    <p:sldId id="1179" r:id="rId19"/>
    <p:sldId id="1180" r:id="rId20"/>
    <p:sldId id="1182" r:id="rId21"/>
    <p:sldId id="1183" r:id="rId22"/>
    <p:sldId id="1184" r:id="rId23"/>
    <p:sldId id="1187" r:id="rId24"/>
    <p:sldId id="1189" r:id="rId25"/>
    <p:sldId id="1190" r:id="rId26"/>
    <p:sldId id="1191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B2B2B2"/>
    <a:srgbClr val="C0C0C0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3410" autoAdjust="0"/>
  </p:normalViewPr>
  <p:slideViewPr>
    <p:cSldViewPr>
      <p:cViewPr>
        <p:scale>
          <a:sx n="66" d="100"/>
          <a:sy n="66" d="100"/>
        </p:scale>
        <p:origin x="-1224" y="-72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817913C1-118A-45E5-A801-E3E12E9296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60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7066C-2A60-4E8A-991E-6D684A1C76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5A201-65D9-4EDE-A852-E9C14A3B70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E4F9-7F79-48D3-9281-8C3D39EF6C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C252D-071F-40D0-AAB1-1CE8EFBAE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9E032-8803-40AD-8852-7B7EC63EA8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BDC2-3400-4F72-A9CF-F2B41E9A99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4686-49F5-4744-AFDF-D16880B24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3611F-DD24-4B8F-A134-36420E6473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0201A-1A41-42FB-B123-1C0FF85465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3AA7D-6712-466E-9884-4098FE1221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5E1A435-6B02-4DD2-B000-A59CB54B8EA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ACCC6D-FD69-410C-9FF3-08F847A3197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Permutation and </a:t>
            </a:r>
            <a:r>
              <a:rPr lang="en-US" dirty="0" err="1" smtClean="0"/>
              <a:t>combinattions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4.1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485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6" name="Text Box 4"/>
          <p:cNvSpPr txBox="1">
            <a:spLocks noChangeArrowheads="1"/>
          </p:cNvSpPr>
          <p:nvPr/>
        </p:nvSpPr>
        <p:spPr bwMode="auto">
          <a:xfrm>
            <a:off x="533400" y="1828800"/>
            <a:ext cx="8534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The order of outcomes is not important, so this situation involves combinations. Eliminate the groupings that are duplicates. </a:t>
            </a:r>
          </a:p>
        </p:txBody>
      </p:sp>
      <p:sp>
        <p:nvSpPr>
          <p:cNvPr id="970769" name="Text Box 17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970780" name="Group 28"/>
          <p:cNvGrpSpPr>
            <a:grpSpLocks/>
          </p:cNvGrpSpPr>
          <p:nvPr/>
        </p:nvGrpSpPr>
        <p:grpSpPr bwMode="auto">
          <a:xfrm>
            <a:off x="533400" y="3173413"/>
            <a:ext cx="6797675" cy="865187"/>
            <a:chOff x="384" y="2592"/>
            <a:chExt cx="4282" cy="545"/>
          </a:xfrm>
        </p:grpSpPr>
        <p:grpSp>
          <p:nvGrpSpPr>
            <p:cNvPr id="970768" name="Group 16"/>
            <p:cNvGrpSpPr>
              <a:grpSpLocks/>
            </p:cNvGrpSpPr>
            <p:nvPr/>
          </p:nvGrpSpPr>
          <p:grpSpPr bwMode="auto">
            <a:xfrm>
              <a:off x="384" y="2592"/>
              <a:ext cx="4282" cy="545"/>
              <a:chOff x="518" y="1248"/>
              <a:chExt cx="4282" cy="545"/>
            </a:xfrm>
          </p:grpSpPr>
          <p:sp>
            <p:nvSpPr>
              <p:cNvPr id="970757" name="Text Box 5"/>
              <p:cNvSpPr txBox="1">
                <a:spLocks noChangeArrowheads="1"/>
              </p:cNvSpPr>
              <p:nvPr/>
            </p:nvSpPr>
            <p:spPr bwMode="auto">
              <a:xfrm>
                <a:off x="518" y="1248"/>
                <a:ext cx="586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/>
                  <a:t>A&amp;B</a:t>
                </a:r>
              </a:p>
              <a:p>
                <a:r>
                  <a:rPr lang="en-US"/>
                  <a:t>A&amp;C</a:t>
                </a:r>
              </a:p>
            </p:txBody>
          </p:sp>
          <p:sp>
            <p:nvSpPr>
              <p:cNvPr id="970761" name="Rectangle 9"/>
              <p:cNvSpPr>
                <a:spLocks noChangeArrowheads="1"/>
              </p:cNvSpPr>
              <p:nvPr/>
            </p:nvSpPr>
            <p:spPr bwMode="auto">
              <a:xfrm>
                <a:off x="1101" y="1266"/>
                <a:ext cx="576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/>
                  <a:t>A&amp;D</a:t>
                </a:r>
              </a:p>
              <a:p>
                <a:r>
                  <a:rPr lang="en-US"/>
                  <a:t>A&amp;E</a:t>
                </a:r>
              </a:p>
            </p:txBody>
          </p:sp>
          <p:sp>
            <p:nvSpPr>
              <p:cNvPr id="970762" name="Rectangle 10"/>
              <p:cNvSpPr>
                <a:spLocks noChangeArrowheads="1"/>
              </p:cNvSpPr>
              <p:nvPr/>
            </p:nvSpPr>
            <p:spPr bwMode="auto">
              <a:xfrm>
                <a:off x="1632" y="1266"/>
                <a:ext cx="576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/>
                  <a:t>B&amp;C</a:t>
                </a:r>
              </a:p>
              <a:p>
                <a:r>
                  <a:rPr lang="en-US"/>
                  <a:t>B&amp;D</a:t>
                </a:r>
              </a:p>
            </p:txBody>
          </p:sp>
          <p:sp>
            <p:nvSpPr>
              <p:cNvPr id="970763" name="Rectangle 11"/>
              <p:cNvSpPr>
                <a:spLocks noChangeArrowheads="1"/>
              </p:cNvSpPr>
              <p:nvPr/>
            </p:nvSpPr>
            <p:spPr bwMode="auto">
              <a:xfrm>
                <a:off x="2160" y="1275"/>
                <a:ext cx="576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/>
                  <a:t>B&amp;E</a:t>
                </a:r>
              </a:p>
              <a:p>
                <a:r>
                  <a:rPr lang="en-US"/>
                  <a:t>B&amp;A</a:t>
                </a:r>
              </a:p>
            </p:txBody>
          </p:sp>
          <p:sp>
            <p:nvSpPr>
              <p:cNvPr id="970764" name="Rectangle 12"/>
              <p:cNvSpPr>
                <a:spLocks noChangeArrowheads="1"/>
              </p:cNvSpPr>
              <p:nvPr/>
            </p:nvSpPr>
            <p:spPr bwMode="auto">
              <a:xfrm>
                <a:off x="2688" y="1257"/>
                <a:ext cx="576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/>
                  <a:t>C&amp;D</a:t>
                </a:r>
              </a:p>
              <a:p>
                <a:r>
                  <a:rPr lang="en-US"/>
                  <a:t>C&amp;E</a:t>
                </a:r>
              </a:p>
            </p:txBody>
          </p:sp>
          <p:sp>
            <p:nvSpPr>
              <p:cNvPr id="970765" name="Rectangle 13"/>
              <p:cNvSpPr>
                <a:spLocks noChangeArrowheads="1"/>
              </p:cNvSpPr>
              <p:nvPr/>
            </p:nvSpPr>
            <p:spPr bwMode="auto">
              <a:xfrm>
                <a:off x="3216" y="1260"/>
                <a:ext cx="576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/>
                  <a:t>C&amp;A</a:t>
                </a:r>
              </a:p>
              <a:p>
                <a:r>
                  <a:rPr lang="en-US"/>
                  <a:t>C&amp;B</a:t>
                </a:r>
              </a:p>
            </p:txBody>
          </p:sp>
          <p:sp>
            <p:nvSpPr>
              <p:cNvPr id="970766" name="Rectangle 14"/>
              <p:cNvSpPr>
                <a:spLocks noChangeArrowheads="1"/>
              </p:cNvSpPr>
              <p:nvPr/>
            </p:nvSpPr>
            <p:spPr bwMode="auto">
              <a:xfrm>
                <a:off x="3744" y="1266"/>
                <a:ext cx="624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/>
                  <a:t>D&amp;E</a:t>
                </a:r>
              </a:p>
              <a:p>
                <a:r>
                  <a:rPr lang="en-US"/>
                  <a:t>D&amp;A</a:t>
                </a:r>
              </a:p>
            </p:txBody>
          </p:sp>
          <p:sp>
            <p:nvSpPr>
              <p:cNvPr id="970767" name="Rectangle 15"/>
              <p:cNvSpPr>
                <a:spLocks noChangeArrowheads="1"/>
              </p:cNvSpPr>
              <p:nvPr/>
            </p:nvSpPr>
            <p:spPr bwMode="auto">
              <a:xfrm>
                <a:off x="4224" y="1258"/>
                <a:ext cx="576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/>
                  <a:t>D&amp;B</a:t>
                </a:r>
              </a:p>
              <a:p>
                <a:r>
                  <a:rPr lang="en-US"/>
                  <a:t>D&amp;C</a:t>
                </a:r>
              </a:p>
            </p:txBody>
          </p:sp>
        </p:grpSp>
        <p:sp>
          <p:nvSpPr>
            <p:cNvPr id="970772" name="Line 20"/>
            <p:cNvSpPr>
              <a:spLocks noChangeShapeType="1"/>
            </p:cNvSpPr>
            <p:nvPr/>
          </p:nvSpPr>
          <p:spPr bwMode="auto">
            <a:xfrm flipV="1">
              <a:off x="4128" y="2928"/>
              <a:ext cx="480" cy="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0773" name="Line 21"/>
            <p:cNvSpPr>
              <a:spLocks noChangeShapeType="1"/>
            </p:cNvSpPr>
            <p:nvPr/>
          </p:nvSpPr>
          <p:spPr bwMode="auto">
            <a:xfrm flipV="1">
              <a:off x="4128" y="2700"/>
              <a:ext cx="480" cy="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0774" name="Line 22"/>
            <p:cNvSpPr>
              <a:spLocks noChangeShapeType="1"/>
            </p:cNvSpPr>
            <p:nvPr/>
          </p:nvSpPr>
          <p:spPr bwMode="auto">
            <a:xfrm flipV="1">
              <a:off x="3600" y="2937"/>
              <a:ext cx="480" cy="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0775" name="Line 23"/>
            <p:cNvSpPr>
              <a:spLocks noChangeShapeType="1"/>
            </p:cNvSpPr>
            <p:nvPr/>
          </p:nvSpPr>
          <p:spPr bwMode="auto">
            <a:xfrm flipV="1">
              <a:off x="3120" y="2928"/>
              <a:ext cx="480" cy="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0776" name="Line 24"/>
            <p:cNvSpPr>
              <a:spLocks noChangeShapeType="1"/>
            </p:cNvSpPr>
            <p:nvPr/>
          </p:nvSpPr>
          <p:spPr bwMode="auto">
            <a:xfrm flipV="1">
              <a:off x="3093" y="2697"/>
              <a:ext cx="480" cy="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0777" name="Line 25"/>
            <p:cNvSpPr>
              <a:spLocks noChangeShapeType="1"/>
            </p:cNvSpPr>
            <p:nvPr/>
          </p:nvSpPr>
          <p:spPr bwMode="auto">
            <a:xfrm flipV="1">
              <a:off x="2064" y="2928"/>
              <a:ext cx="480" cy="1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70778" name="Text Box 26"/>
          <p:cNvSpPr txBox="1">
            <a:spLocks noChangeArrowheads="1"/>
          </p:cNvSpPr>
          <p:nvPr/>
        </p:nvSpPr>
        <p:spPr bwMode="auto">
          <a:xfrm>
            <a:off x="533400" y="4267200"/>
            <a:ext cx="812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There are 10 different ways to choose 2 questions.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70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70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7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707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70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970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70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0756" grpId="0"/>
      <p:bldP spid="9707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780" name="Text Box 4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2B: Finding Combinations and Permutations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71781" name="Text Box 5"/>
          <p:cNvSpPr txBox="1">
            <a:spLocks noChangeArrowheads="1"/>
          </p:cNvSpPr>
          <p:nvPr/>
        </p:nvSpPr>
        <p:spPr bwMode="auto">
          <a:xfrm>
            <a:off x="381000" y="1524000"/>
            <a:ext cx="86264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Tell whether the situations involves combinations or permutations. Then give the number of possible outcomes. </a:t>
            </a:r>
          </a:p>
        </p:txBody>
      </p:sp>
      <p:sp>
        <p:nvSpPr>
          <p:cNvPr id="971782" name="Text Box 6"/>
          <p:cNvSpPr txBox="1">
            <a:spLocks noChangeArrowheads="1"/>
          </p:cNvSpPr>
          <p:nvPr/>
        </p:nvSpPr>
        <p:spPr bwMode="auto">
          <a:xfrm>
            <a:off x="381000" y="2819400"/>
            <a:ext cx="83978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A family of 3 plans to sit in the same row at a movie theater. How many ways can the family be seated in 3 seats? </a:t>
            </a:r>
          </a:p>
        </p:txBody>
      </p:sp>
      <p:sp>
        <p:nvSpPr>
          <p:cNvPr id="971783" name="Text Box 7"/>
          <p:cNvSpPr txBox="1">
            <a:spLocks noChangeArrowheads="1"/>
          </p:cNvSpPr>
          <p:nvPr/>
        </p:nvSpPr>
        <p:spPr bwMode="auto">
          <a:xfrm>
            <a:off x="381000" y="4191000"/>
            <a:ext cx="425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List all possible groupings.</a:t>
            </a:r>
          </a:p>
        </p:txBody>
      </p:sp>
      <p:grpSp>
        <p:nvGrpSpPr>
          <p:cNvPr id="971792" name="Group 16"/>
          <p:cNvGrpSpPr>
            <a:grpSpLocks/>
          </p:cNvGrpSpPr>
          <p:nvPr/>
        </p:nvGrpSpPr>
        <p:grpSpPr bwMode="auto">
          <a:xfrm>
            <a:off x="4775200" y="3962400"/>
            <a:ext cx="4140200" cy="838200"/>
            <a:chOff x="480" y="2880"/>
            <a:chExt cx="2608" cy="528"/>
          </a:xfrm>
        </p:grpSpPr>
        <p:sp>
          <p:nvSpPr>
            <p:cNvPr id="971784" name="Text Box 8"/>
            <p:cNvSpPr txBox="1">
              <a:spLocks noChangeArrowheads="1"/>
            </p:cNvSpPr>
            <p:nvPr/>
          </p:nvSpPr>
          <p:spPr bwMode="auto">
            <a:xfrm>
              <a:off x="480" y="2880"/>
              <a:ext cx="80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A, B, C</a:t>
              </a:r>
            </a:p>
          </p:txBody>
        </p:sp>
        <p:sp>
          <p:nvSpPr>
            <p:cNvPr id="971785" name="Text Box 9"/>
            <p:cNvSpPr txBox="1">
              <a:spLocks noChangeArrowheads="1"/>
            </p:cNvSpPr>
            <p:nvPr/>
          </p:nvSpPr>
          <p:spPr bwMode="auto">
            <a:xfrm>
              <a:off x="496" y="3120"/>
              <a:ext cx="80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A, C, B</a:t>
              </a:r>
            </a:p>
          </p:txBody>
        </p:sp>
        <p:sp>
          <p:nvSpPr>
            <p:cNvPr id="971786" name="Text Box 10"/>
            <p:cNvSpPr txBox="1">
              <a:spLocks noChangeArrowheads="1"/>
            </p:cNvSpPr>
            <p:nvPr/>
          </p:nvSpPr>
          <p:spPr bwMode="auto">
            <a:xfrm>
              <a:off x="1392" y="2880"/>
              <a:ext cx="80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B, A, C</a:t>
              </a:r>
            </a:p>
          </p:txBody>
        </p:sp>
        <p:sp>
          <p:nvSpPr>
            <p:cNvPr id="971787" name="Text Box 11"/>
            <p:cNvSpPr txBox="1">
              <a:spLocks noChangeArrowheads="1"/>
            </p:cNvSpPr>
            <p:nvPr/>
          </p:nvSpPr>
          <p:spPr bwMode="auto">
            <a:xfrm>
              <a:off x="1410" y="3120"/>
              <a:ext cx="80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B, C, A</a:t>
              </a:r>
            </a:p>
          </p:txBody>
        </p:sp>
        <p:sp>
          <p:nvSpPr>
            <p:cNvPr id="971788" name="Text Box 12"/>
            <p:cNvSpPr txBox="1">
              <a:spLocks noChangeArrowheads="1"/>
            </p:cNvSpPr>
            <p:nvPr/>
          </p:nvSpPr>
          <p:spPr bwMode="auto">
            <a:xfrm>
              <a:off x="2256" y="2880"/>
              <a:ext cx="80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C, A, B</a:t>
              </a:r>
            </a:p>
          </p:txBody>
        </p:sp>
        <p:sp>
          <p:nvSpPr>
            <p:cNvPr id="971789" name="Text Box 13"/>
            <p:cNvSpPr txBox="1">
              <a:spLocks noChangeArrowheads="1"/>
            </p:cNvSpPr>
            <p:nvPr/>
          </p:nvSpPr>
          <p:spPr bwMode="auto">
            <a:xfrm>
              <a:off x="2286" y="3120"/>
              <a:ext cx="80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C, B, A</a:t>
              </a:r>
            </a:p>
          </p:txBody>
        </p:sp>
      </p:grpSp>
      <p:sp>
        <p:nvSpPr>
          <p:cNvPr id="971790" name="Text Box 14"/>
          <p:cNvSpPr txBox="1">
            <a:spLocks noChangeArrowheads="1"/>
          </p:cNvSpPr>
          <p:nvPr/>
        </p:nvSpPr>
        <p:spPr bwMode="auto">
          <a:xfrm>
            <a:off x="365125" y="4953000"/>
            <a:ext cx="8245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The order of outcome is important. This situation involves permutations.</a:t>
            </a:r>
          </a:p>
        </p:txBody>
      </p:sp>
      <p:sp>
        <p:nvSpPr>
          <p:cNvPr id="971793" name="Text Box 17"/>
          <p:cNvSpPr txBox="1">
            <a:spLocks noChangeArrowheads="1"/>
          </p:cNvSpPr>
          <p:nvPr/>
        </p:nvSpPr>
        <p:spPr bwMode="auto">
          <a:xfrm>
            <a:off x="347663" y="5943600"/>
            <a:ext cx="73485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There are six different ways the family can sit.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1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71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71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71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71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71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71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71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1783" grpId="0"/>
      <p:bldP spid="971790" grpId="0"/>
      <p:bldP spid="97179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0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72805" name="Text Box 5"/>
          <p:cNvSpPr txBox="1">
            <a:spLocks noChangeArrowheads="1"/>
          </p:cNvSpPr>
          <p:nvPr/>
        </p:nvSpPr>
        <p:spPr bwMode="auto">
          <a:xfrm>
            <a:off x="381000" y="1524000"/>
            <a:ext cx="86264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Tell whether the situation involves combinations or permutations. Then give the number of possible outcomes. </a:t>
            </a:r>
          </a:p>
        </p:txBody>
      </p:sp>
      <p:sp>
        <p:nvSpPr>
          <p:cNvPr id="972806" name="Text Box 6"/>
          <p:cNvSpPr txBox="1">
            <a:spLocks noChangeArrowheads="1"/>
          </p:cNvSpPr>
          <p:nvPr/>
        </p:nvSpPr>
        <p:spPr bwMode="auto">
          <a:xfrm>
            <a:off x="381000" y="2743200"/>
            <a:ext cx="8534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Ingrid is stringing 3 different types of beads on a bracelet. How many ways can she use one bead of each type to string the next three beads? </a:t>
            </a:r>
          </a:p>
        </p:txBody>
      </p:sp>
      <p:sp>
        <p:nvSpPr>
          <p:cNvPr id="972807" name="Text Box 7"/>
          <p:cNvSpPr txBox="1">
            <a:spLocks noChangeArrowheads="1"/>
          </p:cNvSpPr>
          <p:nvPr/>
        </p:nvSpPr>
        <p:spPr bwMode="auto">
          <a:xfrm>
            <a:off x="449263" y="4343400"/>
            <a:ext cx="3894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List all possible designs.</a:t>
            </a:r>
          </a:p>
        </p:txBody>
      </p:sp>
      <p:grpSp>
        <p:nvGrpSpPr>
          <p:cNvPr id="972817" name="Group 17"/>
          <p:cNvGrpSpPr>
            <a:grpSpLocks/>
          </p:cNvGrpSpPr>
          <p:nvPr/>
        </p:nvGrpSpPr>
        <p:grpSpPr bwMode="auto">
          <a:xfrm>
            <a:off x="4343400" y="4191000"/>
            <a:ext cx="4267200" cy="838200"/>
            <a:chOff x="480" y="2880"/>
            <a:chExt cx="2688" cy="528"/>
          </a:xfrm>
        </p:grpSpPr>
        <p:sp>
          <p:nvSpPr>
            <p:cNvPr id="972809" name="Text Box 9"/>
            <p:cNvSpPr txBox="1">
              <a:spLocks noChangeArrowheads="1"/>
            </p:cNvSpPr>
            <p:nvPr/>
          </p:nvSpPr>
          <p:spPr bwMode="auto">
            <a:xfrm>
              <a:off x="480" y="2880"/>
              <a:ext cx="8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R, G, B</a:t>
              </a:r>
            </a:p>
          </p:txBody>
        </p:sp>
        <p:sp>
          <p:nvSpPr>
            <p:cNvPr id="972810" name="Text Box 10"/>
            <p:cNvSpPr txBox="1">
              <a:spLocks noChangeArrowheads="1"/>
            </p:cNvSpPr>
            <p:nvPr/>
          </p:nvSpPr>
          <p:spPr bwMode="auto">
            <a:xfrm>
              <a:off x="496" y="3120"/>
              <a:ext cx="8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R, B, G</a:t>
              </a:r>
            </a:p>
          </p:txBody>
        </p:sp>
        <p:sp>
          <p:nvSpPr>
            <p:cNvPr id="972811" name="Text Box 11"/>
            <p:cNvSpPr txBox="1">
              <a:spLocks noChangeArrowheads="1"/>
            </p:cNvSpPr>
            <p:nvPr/>
          </p:nvSpPr>
          <p:spPr bwMode="auto">
            <a:xfrm>
              <a:off x="1392" y="2880"/>
              <a:ext cx="8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G, R, B</a:t>
              </a:r>
            </a:p>
          </p:txBody>
        </p:sp>
        <p:sp>
          <p:nvSpPr>
            <p:cNvPr id="972812" name="Text Box 12"/>
            <p:cNvSpPr txBox="1">
              <a:spLocks noChangeArrowheads="1"/>
            </p:cNvSpPr>
            <p:nvPr/>
          </p:nvSpPr>
          <p:spPr bwMode="auto">
            <a:xfrm>
              <a:off x="1410" y="3120"/>
              <a:ext cx="84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G, B, R</a:t>
              </a:r>
            </a:p>
          </p:txBody>
        </p:sp>
        <p:sp>
          <p:nvSpPr>
            <p:cNvPr id="972813" name="Text Box 13"/>
            <p:cNvSpPr txBox="1">
              <a:spLocks noChangeArrowheads="1"/>
            </p:cNvSpPr>
            <p:nvPr/>
          </p:nvSpPr>
          <p:spPr bwMode="auto">
            <a:xfrm>
              <a:off x="2256" y="2880"/>
              <a:ext cx="8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B, R, G</a:t>
              </a:r>
            </a:p>
          </p:txBody>
        </p:sp>
        <p:sp>
          <p:nvSpPr>
            <p:cNvPr id="972814" name="Text Box 14"/>
            <p:cNvSpPr txBox="1">
              <a:spLocks noChangeArrowheads="1"/>
            </p:cNvSpPr>
            <p:nvPr/>
          </p:nvSpPr>
          <p:spPr bwMode="auto">
            <a:xfrm>
              <a:off x="2286" y="3120"/>
              <a:ext cx="88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B, G, R</a:t>
              </a:r>
            </a:p>
          </p:txBody>
        </p:sp>
      </p:grpSp>
      <p:sp>
        <p:nvSpPr>
          <p:cNvPr id="972815" name="Text Box 15"/>
          <p:cNvSpPr txBox="1">
            <a:spLocks noChangeArrowheads="1"/>
          </p:cNvSpPr>
          <p:nvPr/>
        </p:nvSpPr>
        <p:spPr bwMode="auto">
          <a:xfrm>
            <a:off x="457200" y="5181600"/>
            <a:ext cx="8397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The order of outcomes is important. This situation involves permutations. </a:t>
            </a:r>
          </a:p>
        </p:txBody>
      </p:sp>
      <p:sp>
        <p:nvSpPr>
          <p:cNvPr id="972816" name="Text Box 16"/>
          <p:cNvSpPr txBox="1">
            <a:spLocks noChangeArrowheads="1"/>
          </p:cNvSpPr>
          <p:nvPr/>
        </p:nvSpPr>
        <p:spPr bwMode="auto">
          <a:xfrm>
            <a:off x="457200" y="6096000"/>
            <a:ext cx="8418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There are six different ways the beads can be strung.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7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72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2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7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72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728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728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72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06" grpId="0"/>
      <p:bldP spid="972807" grpId="0"/>
      <p:bldP spid="972815" grpId="0"/>
      <p:bldP spid="9728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828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73830" name="Text Box 6"/>
          <p:cNvSpPr txBox="1">
            <a:spLocks noChangeArrowheads="1"/>
          </p:cNvSpPr>
          <p:nvPr/>
        </p:nvSpPr>
        <p:spPr bwMode="auto">
          <a:xfrm>
            <a:off x="517525" y="1539875"/>
            <a:ext cx="8397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Nathan wants to order a sandwich with two of the following ingredients: mushroom, eggplant, tomato, and avocado. How many different sandwiches can Nathan choose?</a:t>
            </a:r>
          </a:p>
        </p:txBody>
      </p:sp>
      <p:sp>
        <p:nvSpPr>
          <p:cNvPr id="973832" name="Text Box 8"/>
          <p:cNvSpPr txBox="1">
            <a:spLocks noChangeArrowheads="1"/>
          </p:cNvSpPr>
          <p:nvPr/>
        </p:nvSpPr>
        <p:spPr bwMode="auto">
          <a:xfrm>
            <a:off x="533400" y="3216275"/>
            <a:ext cx="425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List all possible groupings.</a:t>
            </a:r>
          </a:p>
        </p:txBody>
      </p:sp>
      <p:grpSp>
        <p:nvGrpSpPr>
          <p:cNvPr id="973841" name="Group 17"/>
          <p:cNvGrpSpPr>
            <a:grpSpLocks/>
          </p:cNvGrpSpPr>
          <p:nvPr/>
        </p:nvGrpSpPr>
        <p:grpSpPr bwMode="auto">
          <a:xfrm>
            <a:off x="876300" y="3673475"/>
            <a:ext cx="6819900" cy="1187450"/>
            <a:chOff x="479" y="3044"/>
            <a:chExt cx="4296" cy="748"/>
          </a:xfrm>
        </p:grpSpPr>
        <p:sp>
          <p:nvSpPr>
            <p:cNvPr id="973833" name="Text Box 9"/>
            <p:cNvSpPr txBox="1">
              <a:spLocks noChangeArrowheads="1"/>
            </p:cNvSpPr>
            <p:nvPr/>
          </p:nvSpPr>
          <p:spPr bwMode="auto">
            <a:xfrm>
              <a:off x="479" y="3044"/>
              <a:ext cx="22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mushroom &amp; eggplant</a:t>
              </a:r>
            </a:p>
          </p:txBody>
        </p:sp>
        <p:sp>
          <p:nvSpPr>
            <p:cNvPr id="973834" name="Text Box 10"/>
            <p:cNvSpPr txBox="1">
              <a:spLocks noChangeArrowheads="1"/>
            </p:cNvSpPr>
            <p:nvPr/>
          </p:nvSpPr>
          <p:spPr bwMode="auto">
            <a:xfrm>
              <a:off x="489" y="3282"/>
              <a:ext cx="211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mushroom &amp; tomato</a:t>
              </a:r>
            </a:p>
          </p:txBody>
        </p:sp>
        <p:sp>
          <p:nvSpPr>
            <p:cNvPr id="973835" name="Text Box 11"/>
            <p:cNvSpPr txBox="1">
              <a:spLocks noChangeArrowheads="1"/>
            </p:cNvSpPr>
            <p:nvPr/>
          </p:nvSpPr>
          <p:spPr bwMode="auto">
            <a:xfrm>
              <a:off x="489" y="3504"/>
              <a:ext cx="22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mushroom &amp; avocado</a:t>
              </a:r>
            </a:p>
          </p:txBody>
        </p:sp>
        <p:sp>
          <p:nvSpPr>
            <p:cNvPr id="973836" name="Text Box 12"/>
            <p:cNvSpPr txBox="1">
              <a:spLocks noChangeArrowheads="1"/>
            </p:cNvSpPr>
            <p:nvPr/>
          </p:nvSpPr>
          <p:spPr bwMode="auto">
            <a:xfrm>
              <a:off x="2760" y="3045"/>
              <a:ext cx="19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eggplant &amp; tomato</a:t>
              </a:r>
            </a:p>
          </p:txBody>
        </p:sp>
        <p:sp>
          <p:nvSpPr>
            <p:cNvPr id="973837" name="Text Box 13"/>
            <p:cNvSpPr txBox="1">
              <a:spLocks noChangeArrowheads="1"/>
            </p:cNvSpPr>
            <p:nvPr/>
          </p:nvSpPr>
          <p:spPr bwMode="auto">
            <a:xfrm>
              <a:off x="2745" y="3282"/>
              <a:ext cx="20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eggplant &amp; avocado</a:t>
              </a:r>
            </a:p>
          </p:txBody>
        </p:sp>
        <p:sp>
          <p:nvSpPr>
            <p:cNvPr id="973838" name="Text Box 14"/>
            <p:cNvSpPr txBox="1">
              <a:spLocks noChangeArrowheads="1"/>
            </p:cNvSpPr>
            <p:nvPr/>
          </p:nvSpPr>
          <p:spPr bwMode="auto">
            <a:xfrm>
              <a:off x="2745" y="3504"/>
              <a:ext cx="18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tomato &amp; avocado</a:t>
              </a:r>
            </a:p>
          </p:txBody>
        </p:sp>
      </p:grpSp>
      <p:sp>
        <p:nvSpPr>
          <p:cNvPr id="973842" name="Text Box 18"/>
          <p:cNvSpPr txBox="1">
            <a:spLocks noChangeArrowheads="1"/>
          </p:cNvSpPr>
          <p:nvPr/>
        </p:nvSpPr>
        <p:spPr bwMode="auto">
          <a:xfrm>
            <a:off x="533400" y="5045075"/>
            <a:ext cx="8397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The order of outcomes is not important. This situation involves combinations. </a:t>
            </a:r>
          </a:p>
        </p:txBody>
      </p:sp>
      <p:sp>
        <p:nvSpPr>
          <p:cNvPr id="973844" name="Text Box 20"/>
          <p:cNvSpPr txBox="1">
            <a:spLocks noChangeArrowheads="1"/>
          </p:cNvSpPr>
          <p:nvPr/>
        </p:nvSpPr>
        <p:spPr bwMode="auto">
          <a:xfrm>
            <a:off x="538163" y="5943600"/>
            <a:ext cx="8072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There are six different ways to make the sandwich.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73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973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973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973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73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73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73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73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832" grpId="0"/>
      <p:bldP spid="973842" grpId="0"/>
      <p:bldP spid="9738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854" name="Text Box 6"/>
          <p:cNvSpPr txBox="1">
            <a:spLocks noChangeArrowheads="1"/>
          </p:cNvSpPr>
          <p:nvPr/>
        </p:nvSpPr>
        <p:spPr bwMode="auto">
          <a:xfrm>
            <a:off x="457200" y="1600200"/>
            <a:ext cx="84740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The factorial of a number is the product of the number and all the natural numbers less than the number. The factorial of 5 is written 5! and is read </a:t>
            </a:r>
            <a:r>
              <a:rPr lang="en-US">
                <a:latin typeface="Arial"/>
              </a:rPr>
              <a:t>“</a:t>
            </a:r>
            <a:r>
              <a:rPr lang="en-US"/>
              <a:t>five factorial.</a:t>
            </a:r>
            <a:r>
              <a:rPr lang="en-US">
                <a:latin typeface="Arial"/>
              </a:rPr>
              <a:t>”</a:t>
            </a:r>
            <a:r>
              <a:rPr lang="en-US"/>
              <a:t> 5! = 5 </a:t>
            </a:r>
            <a:r>
              <a:rPr lang="en-US">
                <a:latin typeface="Arial"/>
              </a:rPr>
              <a:t>•</a:t>
            </a:r>
            <a:r>
              <a:rPr lang="en-US"/>
              <a:t> 4 </a:t>
            </a:r>
            <a:r>
              <a:rPr lang="en-US">
                <a:latin typeface="Arial"/>
              </a:rPr>
              <a:t>•</a:t>
            </a:r>
            <a:r>
              <a:rPr lang="en-US"/>
              <a:t> 3 </a:t>
            </a:r>
            <a:r>
              <a:rPr lang="en-US">
                <a:latin typeface="Arial"/>
              </a:rPr>
              <a:t>•</a:t>
            </a:r>
            <a:r>
              <a:rPr lang="en-US"/>
              <a:t> 2 </a:t>
            </a:r>
            <a:r>
              <a:rPr lang="en-US">
                <a:latin typeface="Arial"/>
              </a:rPr>
              <a:t>•</a:t>
            </a:r>
            <a:r>
              <a:rPr lang="en-US"/>
              <a:t> 1 = 120. Factorials can be used to find the number of combinations and permutations that can be made from a set of choices.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876" name="Text Box 4"/>
          <p:cNvSpPr txBox="1">
            <a:spLocks noChangeArrowheads="1"/>
          </p:cNvSpPr>
          <p:nvPr/>
        </p:nvSpPr>
        <p:spPr bwMode="auto">
          <a:xfrm>
            <a:off x="533400" y="1327150"/>
            <a:ext cx="83216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Suppose you want to make a five-letter password from the letters </a:t>
            </a:r>
            <a:r>
              <a:rPr lang="en-US" i="1"/>
              <a:t>A, B, C, D, </a:t>
            </a:r>
            <a:r>
              <a:rPr lang="en-US"/>
              <a:t>and </a:t>
            </a:r>
            <a:r>
              <a:rPr lang="en-US" i="1"/>
              <a:t>E </a:t>
            </a:r>
            <a:r>
              <a:rPr lang="en-US"/>
              <a:t>without repeating a letter. You have 5 choices for the first letter, but only 4 choices for the second letter. You have one fewer choice for each subsequent letter of the password.</a:t>
            </a:r>
          </a:p>
        </p:txBody>
      </p:sp>
      <p:pic>
        <p:nvPicPr>
          <p:cNvPr id="975880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824288"/>
            <a:ext cx="8301038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758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58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58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75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900" name="Text Box 4"/>
          <p:cNvSpPr txBox="1">
            <a:spLocks noChangeArrowheads="1"/>
          </p:cNvSpPr>
          <p:nvPr/>
        </p:nvSpPr>
        <p:spPr bwMode="auto">
          <a:xfrm>
            <a:off x="685800" y="1143000"/>
            <a:ext cx="80930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Suppose you want to make a three-letter password from the 5 letters </a:t>
            </a:r>
            <a:r>
              <a:rPr lang="en-US" i="1"/>
              <a:t>A, B, C, D, </a:t>
            </a:r>
            <a:r>
              <a:rPr lang="en-US"/>
              <a:t>and </a:t>
            </a:r>
            <a:r>
              <a:rPr lang="en-US" i="1"/>
              <a:t>E</a:t>
            </a:r>
            <a:r>
              <a:rPr lang="en-US"/>
              <a:t> without repeating a letter.  Again, you have one fewer choice for each letter of the password. </a:t>
            </a:r>
          </a:p>
        </p:txBody>
      </p:sp>
      <p:grpSp>
        <p:nvGrpSpPr>
          <p:cNvPr id="976913" name="Group 17"/>
          <p:cNvGrpSpPr>
            <a:grpSpLocks/>
          </p:cNvGrpSpPr>
          <p:nvPr/>
        </p:nvGrpSpPr>
        <p:grpSpPr bwMode="auto">
          <a:xfrm>
            <a:off x="685800" y="4800600"/>
            <a:ext cx="6273800" cy="1409700"/>
            <a:chOff x="432" y="3024"/>
            <a:chExt cx="3952" cy="888"/>
          </a:xfrm>
        </p:grpSpPr>
        <p:sp>
          <p:nvSpPr>
            <p:cNvPr id="976904" name="Text Box 8"/>
            <p:cNvSpPr txBox="1">
              <a:spLocks noChangeArrowheads="1"/>
            </p:cNvSpPr>
            <p:nvPr/>
          </p:nvSpPr>
          <p:spPr bwMode="auto">
            <a:xfrm>
              <a:off x="432" y="3024"/>
              <a:ext cx="319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The number of permutations is:</a:t>
              </a:r>
            </a:p>
          </p:txBody>
        </p:sp>
        <p:grpSp>
          <p:nvGrpSpPr>
            <p:cNvPr id="976910" name="Group 14"/>
            <p:cNvGrpSpPr>
              <a:grpSpLocks/>
            </p:cNvGrpSpPr>
            <p:nvPr/>
          </p:nvGrpSpPr>
          <p:grpSpPr bwMode="auto">
            <a:xfrm>
              <a:off x="1204" y="3390"/>
              <a:ext cx="3180" cy="522"/>
              <a:chOff x="1290" y="3582"/>
              <a:chExt cx="3180" cy="522"/>
            </a:xfrm>
          </p:grpSpPr>
          <p:pic>
            <p:nvPicPr>
              <p:cNvPr id="976905" name="Picture 9" descr="1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1290" y="3600"/>
                <a:ext cx="3180" cy="504"/>
              </a:xfrm>
              <a:prstGeom prst="rect">
                <a:avLst/>
              </a:prstGeom>
              <a:noFill/>
            </p:spPr>
          </p:pic>
          <p:sp>
            <p:nvSpPr>
              <p:cNvPr id="976906" name="Line 10"/>
              <p:cNvSpPr>
                <a:spLocks noChangeShapeType="1"/>
              </p:cNvSpPr>
              <p:nvPr/>
            </p:nvSpPr>
            <p:spPr bwMode="auto">
              <a:xfrm flipH="1">
                <a:off x="2880" y="3600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6907" name="Line 11"/>
              <p:cNvSpPr>
                <a:spLocks noChangeShapeType="1"/>
              </p:cNvSpPr>
              <p:nvPr/>
            </p:nvSpPr>
            <p:spPr bwMode="auto">
              <a:xfrm flipH="1">
                <a:off x="3150" y="3582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6908" name="Line 12"/>
              <p:cNvSpPr>
                <a:spLocks noChangeShapeType="1"/>
              </p:cNvSpPr>
              <p:nvPr/>
            </p:nvSpPr>
            <p:spPr bwMode="auto">
              <a:xfrm flipH="1">
                <a:off x="2430" y="3858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6909" name="Line 13"/>
              <p:cNvSpPr>
                <a:spLocks noChangeShapeType="1"/>
              </p:cNvSpPr>
              <p:nvPr/>
            </p:nvSpPr>
            <p:spPr bwMode="auto">
              <a:xfrm flipH="1">
                <a:off x="2718" y="3858"/>
                <a:ext cx="96" cy="19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976911" name="Picture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790825"/>
            <a:ext cx="7848600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76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6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769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76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000"/>
                                        <p:tgtEl>
                                          <p:spTgt spid="976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9972" name="Group 4"/>
          <p:cNvGrpSpPr>
            <a:grpSpLocks/>
          </p:cNvGrpSpPr>
          <p:nvPr/>
        </p:nvGrpSpPr>
        <p:grpSpPr bwMode="auto">
          <a:xfrm>
            <a:off x="831850" y="2514600"/>
            <a:ext cx="7854950" cy="1485900"/>
            <a:chOff x="236" y="2256"/>
            <a:chExt cx="4948" cy="936"/>
          </a:xfrm>
        </p:grpSpPr>
        <p:sp>
          <p:nvSpPr>
            <p:cNvPr id="979973" name="Text Box 5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645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/>
                <a:t>The factorial of 0 is defined to be 1. </a:t>
              </a:r>
            </a:p>
            <a:p>
              <a:pPr eaLnBrk="0" hangingPunct="0">
                <a:spcBef>
                  <a:spcPct val="50000"/>
                </a:spcBef>
              </a:pPr>
              <a:r>
                <a:rPr lang="en-US"/>
                <a:t>0! = 1 </a:t>
              </a:r>
              <a:endParaRPr lang="en-US" sz="800"/>
            </a:p>
          </p:txBody>
        </p:sp>
        <p:sp>
          <p:nvSpPr>
            <p:cNvPr id="979974" name="Text Box 6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>
                  <a:solidFill>
                    <a:schemeClr val="bg1"/>
                  </a:solidFill>
                </a:rPr>
                <a:t>Helpful Hint</a:t>
              </a:r>
              <a:endParaRPr 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7927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3" y="1704975"/>
            <a:ext cx="7800975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948" name="Text Box 4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Finding Permutations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78949" name="Text Box 5"/>
          <p:cNvSpPr txBox="1">
            <a:spLocks noChangeArrowheads="1"/>
          </p:cNvSpPr>
          <p:nvPr/>
        </p:nvSpPr>
        <p:spPr bwMode="auto">
          <a:xfrm>
            <a:off x="304800" y="1479550"/>
            <a:ext cx="8839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A group of 8 swimmers are swimming in a race. Prizes are given for first, second, and third place. How many different outcomes can there be? </a:t>
            </a:r>
          </a:p>
        </p:txBody>
      </p:sp>
      <p:sp>
        <p:nvSpPr>
          <p:cNvPr id="978950" name="Text Box 6"/>
          <p:cNvSpPr txBox="1">
            <a:spLocks noChangeArrowheads="1"/>
          </p:cNvSpPr>
          <p:nvPr/>
        </p:nvSpPr>
        <p:spPr bwMode="auto">
          <a:xfrm>
            <a:off x="304800" y="2759075"/>
            <a:ext cx="7864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1"/>
              <a:t>The order in which the swimmers finish matters so use the formula for permutations.</a:t>
            </a:r>
          </a:p>
        </p:txBody>
      </p:sp>
      <p:pic>
        <p:nvPicPr>
          <p:cNvPr id="978951" name="Picture 7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733800"/>
            <a:ext cx="2609850" cy="800100"/>
          </a:xfrm>
          <a:prstGeom prst="rect">
            <a:avLst/>
          </a:prstGeom>
          <a:noFill/>
        </p:spPr>
      </p:pic>
      <p:grpSp>
        <p:nvGrpSpPr>
          <p:cNvPr id="978967" name="Group 23"/>
          <p:cNvGrpSpPr>
            <a:grpSpLocks/>
          </p:cNvGrpSpPr>
          <p:nvPr/>
        </p:nvGrpSpPr>
        <p:grpSpPr bwMode="auto">
          <a:xfrm>
            <a:off x="2895600" y="4714875"/>
            <a:ext cx="2381250" cy="762000"/>
            <a:chOff x="1860" y="3090"/>
            <a:chExt cx="1500" cy="480"/>
          </a:xfrm>
        </p:grpSpPr>
        <p:pic>
          <p:nvPicPr>
            <p:cNvPr id="978952" name="Picture 8" descr="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860" y="3090"/>
              <a:ext cx="1464" cy="462"/>
            </a:xfrm>
            <a:prstGeom prst="rect">
              <a:avLst/>
            </a:prstGeom>
            <a:noFill/>
          </p:spPr>
        </p:pic>
        <p:sp>
          <p:nvSpPr>
            <p:cNvPr id="978953" name="Line 9"/>
            <p:cNvSpPr>
              <a:spLocks noChangeShapeType="1"/>
            </p:cNvSpPr>
            <p:nvPr/>
          </p:nvSpPr>
          <p:spPr bwMode="auto">
            <a:xfrm flipH="1">
              <a:off x="2544" y="3093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8954" name="Line 10"/>
            <p:cNvSpPr>
              <a:spLocks noChangeShapeType="1"/>
            </p:cNvSpPr>
            <p:nvPr/>
          </p:nvSpPr>
          <p:spPr bwMode="auto">
            <a:xfrm flipH="1">
              <a:off x="2739" y="3108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8955" name="Line 11"/>
            <p:cNvSpPr>
              <a:spLocks noChangeShapeType="1"/>
            </p:cNvSpPr>
            <p:nvPr/>
          </p:nvSpPr>
          <p:spPr bwMode="auto">
            <a:xfrm flipH="1">
              <a:off x="2880" y="3099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8956" name="Line 12"/>
            <p:cNvSpPr>
              <a:spLocks noChangeShapeType="1"/>
            </p:cNvSpPr>
            <p:nvPr/>
          </p:nvSpPr>
          <p:spPr bwMode="auto">
            <a:xfrm flipH="1">
              <a:off x="3054" y="3090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8957" name="Line 13"/>
            <p:cNvSpPr>
              <a:spLocks noChangeShapeType="1"/>
            </p:cNvSpPr>
            <p:nvPr/>
          </p:nvSpPr>
          <p:spPr bwMode="auto">
            <a:xfrm flipH="1">
              <a:off x="3216" y="3102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8958" name="Line 14"/>
            <p:cNvSpPr>
              <a:spLocks noChangeShapeType="1"/>
            </p:cNvSpPr>
            <p:nvPr/>
          </p:nvSpPr>
          <p:spPr bwMode="auto">
            <a:xfrm flipH="1">
              <a:off x="2640" y="3360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8959" name="Line 15"/>
            <p:cNvSpPr>
              <a:spLocks noChangeShapeType="1"/>
            </p:cNvSpPr>
            <p:nvPr/>
          </p:nvSpPr>
          <p:spPr bwMode="auto">
            <a:xfrm flipH="1">
              <a:off x="2478" y="3378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8960" name="Line 16"/>
            <p:cNvSpPr>
              <a:spLocks noChangeShapeType="1"/>
            </p:cNvSpPr>
            <p:nvPr/>
          </p:nvSpPr>
          <p:spPr bwMode="auto">
            <a:xfrm flipH="1">
              <a:off x="2295" y="3369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78961" name="Line 17"/>
            <p:cNvSpPr>
              <a:spLocks noChangeShapeType="1"/>
            </p:cNvSpPr>
            <p:nvPr/>
          </p:nvSpPr>
          <p:spPr bwMode="auto">
            <a:xfrm flipH="1">
              <a:off x="2976" y="3360"/>
              <a:ext cx="144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978963" name="Picture 19" descr="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67025" y="5600700"/>
            <a:ext cx="1905000" cy="285750"/>
          </a:xfrm>
          <a:prstGeom prst="rect">
            <a:avLst/>
          </a:prstGeom>
          <a:noFill/>
        </p:spPr>
      </p:pic>
      <p:sp>
        <p:nvSpPr>
          <p:cNvPr id="978964" name="Text Box 20"/>
          <p:cNvSpPr txBox="1">
            <a:spLocks noChangeArrowheads="1"/>
          </p:cNvSpPr>
          <p:nvPr/>
        </p:nvSpPr>
        <p:spPr bwMode="auto">
          <a:xfrm>
            <a:off x="5319713" y="3735388"/>
            <a:ext cx="2249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33FF"/>
                </a:solidFill>
                <a:latin typeface="Arial" charset="0"/>
              </a:rPr>
              <a:t>n = 8 and r = 3.</a:t>
            </a:r>
          </a:p>
        </p:txBody>
      </p:sp>
      <p:sp>
        <p:nvSpPr>
          <p:cNvPr id="978965" name="Text Box 21"/>
          <p:cNvSpPr txBox="1">
            <a:spLocks noChangeArrowheads="1"/>
          </p:cNvSpPr>
          <p:nvPr/>
        </p:nvSpPr>
        <p:spPr bwMode="auto">
          <a:xfrm>
            <a:off x="5319713" y="4116388"/>
            <a:ext cx="3810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i="1">
                <a:solidFill>
                  <a:srgbClr val="3333FF"/>
                </a:solidFill>
                <a:latin typeface="Arial" charset="0"/>
              </a:rPr>
              <a:t>A number divided by itself is 1, so you can divide out common factors in the numerator and denominator.</a:t>
            </a:r>
          </a:p>
        </p:txBody>
      </p:sp>
      <p:sp>
        <p:nvSpPr>
          <p:cNvPr id="978969" name="Text Box 25"/>
          <p:cNvSpPr txBox="1">
            <a:spLocks noChangeArrowheads="1"/>
          </p:cNvSpPr>
          <p:nvPr/>
        </p:nvSpPr>
        <p:spPr bwMode="auto">
          <a:xfrm>
            <a:off x="457200" y="6096000"/>
            <a:ext cx="7869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There can be 336 different outcomes for the race.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78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7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78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7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78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78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97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78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78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7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7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8950" grpId="0"/>
      <p:bldP spid="978964" grpId="0"/>
      <p:bldP spid="978965" grpId="0"/>
      <p:bldP spid="9789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43000"/>
            <a:ext cx="7315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Fundamental Counting Principal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Find the number of choices for each option and multiply those numbers together.</a:t>
            </a:r>
          </a:p>
          <a:p>
            <a:pPr>
              <a:buFont typeface="Arial" pitchFamily="34" charset="0"/>
              <a:buChar char="•"/>
            </a:pPr>
            <a:r>
              <a:rPr lang="en-US" smtClean="0"/>
              <a:t>Lets </a:t>
            </a:r>
            <a:r>
              <a:rPr lang="en-US" dirty="0" smtClean="0"/>
              <a:t>walk into TGIF and they are offering some mouth savoring deals.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Look at some menu options, we had 2 choices of appetizer, 3 choices of main dish, and 2 choices of dessert.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80997" name="Text Box 5"/>
          <p:cNvSpPr txBox="1">
            <a:spLocks noChangeArrowheads="1"/>
          </p:cNvSpPr>
          <p:nvPr/>
        </p:nvSpPr>
        <p:spPr bwMode="auto">
          <a:xfrm>
            <a:off x="533400" y="1447800"/>
            <a:ext cx="8016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How many different ways can 9 people line up for a picture?</a:t>
            </a:r>
          </a:p>
        </p:txBody>
      </p:sp>
      <p:sp>
        <p:nvSpPr>
          <p:cNvPr id="981000" name="Text Box 8"/>
          <p:cNvSpPr txBox="1">
            <a:spLocks noChangeArrowheads="1"/>
          </p:cNvSpPr>
          <p:nvPr/>
        </p:nvSpPr>
        <p:spPr bwMode="auto">
          <a:xfrm>
            <a:off x="1462088" y="5105400"/>
            <a:ext cx="1922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= 362,880 </a:t>
            </a:r>
          </a:p>
        </p:txBody>
      </p:sp>
      <p:sp>
        <p:nvSpPr>
          <p:cNvPr id="981004" name="Text Box 12"/>
          <p:cNvSpPr txBox="1">
            <a:spLocks noChangeArrowheads="1"/>
          </p:cNvSpPr>
          <p:nvPr/>
        </p:nvSpPr>
        <p:spPr bwMode="auto">
          <a:xfrm>
            <a:off x="838200" y="5730875"/>
            <a:ext cx="81692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There are 362,880 ways the 9 people can line up for the picture.</a:t>
            </a:r>
          </a:p>
        </p:txBody>
      </p:sp>
      <p:sp>
        <p:nvSpPr>
          <p:cNvPr id="981007" name="Text Box 15"/>
          <p:cNvSpPr txBox="1">
            <a:spLocks noChangeArrowheads="1"/>
          </p:cNvSpPr>
          <p:nvPr/>
        </p:nvSpPr>
        <p:spPr bwMode="auto">
          <a:xfrm>
            <a:off x="549275" y="2346325"/>
            <a:ext cx="7864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1"/>
              <a:t>The order in which the people line up matters so use the formula for permutations.</a:t>
            </a:r>
          </a:p>
        </p:txBody>
      </p:sp>
      <p:sp>
        <p:nvSpPr>
          <p:cNvPr id="981008" name="Text Box 16"/>
          <p:cNvSpPr txBox="1">
            <a:spLocks noChangeArrowheads="1"/>
          </p:cNvSpPr>
          <p:nvPr/>
        </p:nvSpPr>
        <p:spPr bwMode="auto">
          <a:xfrm>
            <a:off x="5319713" y="3276600"/>
            <a:ext cx="2249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solidFill>
                  <a:srgbClr val="3333FF"/>
                </a:solidFill>
                <a:latin typeface="Arial" charset="0"/>
              </a:rPr>
              <a:t>n = 9 and r = 9.</a:t>
            </a:r>
          </a:p>
        </p:txBody>
      </p:sp>
      <p:pic>
        <p:nvPicPr>
          <p:cNvPr id="981009" name="Picture 17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2575" y="4219575"/>
            <a:ext cx="2714625" cy="733425"/>
          </a:xfrm>
          <a:prstGeom prst="rect">
            <a:avLst/>
          </a:prstGeom>
          <a:noFill/>
        </p:spPr>
      </p:pic>
      <p:sp>
        <p:nvSpPr>
          <p:cNvPr id="981011" name="Text Box 19"/>
          <p:cNvSpPr txBox="1">
            <a:spLocks noChangeArrowheads="1"/>
          </p:cNvSpPr>
          <p:nvPr/>
        </p:nvSpPr>
        <p:spPr bwMode="auto">
          <a:xfrm>
            <a:off x="5319713" y="3733800"/>
            <a:ext cx="3810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i="1">
                <a:solidFill>
                  <a:srgbClr val="3333FF"/>
                </a:solidFill>
                <a:latin typeface="Arial" charset="0"/>
              </a:rPr>
              <a:t>A number divided by itself is 1, so you can divide out common factors in the numerator and denominator.</a:t>
            </a:r>
          </a:p>
        </p:txBody>
      </p:sp>
      <p:pic>
        <p:nvPicPr>
          <p:cNvPr id="981014" name="Picture 22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3200400"/>
            <a:ext cx="2419350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1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1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8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8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8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81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81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981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81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81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81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98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81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1000" grpId="0"/>
      <p:bldP spid="981004" grpId="0"/>
      <p:bldP spid="981007" grpId="0"/>
      <p:bldP spid="981008" grpId="0"/>
      <p:bldP spid="9810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020" name="Text Box 4"/>
          <p:cNvSpPr txBox="1">
            <a:spLocks noChangeArrowheads="1"/>
          </p:cNvSpPr>
          <p:nvPr/>
        </p:nvSpPr>
        <p:spPr bwMode="auto">
          <a:xfrm>
            <a:off x="533400" y="1447800"/>
            <a:ext cx="868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The formula for combinations also involves factorials.</a:t>
            </a:r>
          </a:p>
        </p:txBody>
      </p:sp>
      <p:pic>
        <p:nvPicPr>
          <p:cNvPr id="982024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362200"/>
            <a:ext cx="775335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44" name="Text Box 4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 Finding Combinations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83045" name="Text Box 5"/>
          <p:cNvSpPr txBox="1">
            <a:spLocks noChangeArrowheads="1"/>
          </p:cNvSpPr>
          <p:nvPr/>
        </p:nvSpPr>
        <p:spPr bwMode="auto">
          <a:xfrm>
            <a:off x="822325" y="1447800"/>
            <a:ext cx="8321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Four people need to be selected from a class </a:t>
            </a:r>
            <a:br>
              <a:rPr lang="en-US" b="1"/>
            </a:br>
            <a:r>
              <a:rPr lang="en-US" b="1"/>
              <a:t>of 15 to help clean up the campus. How many different ways can the 4 people be chosen? </a:t>
            </a:r>
          </a:p>
        </p:txBody>
      </p:sp>
      <p:sp>
        <p:nvSpPr>
          <p:cNvPr id="983046" name="Text Box 6"/>
          <p:cNvSpPr txBox="1">
            <a:spLocks noChangeArrowheads="1"/>
          </p:cNvSpPr>
          <p:nvPr/>
        </p:nvSpPr>
        <p:spPr bwMode="auto">
          <a:xfrm>
            <a:off x="838200" y="2667000"/>
            <a:ext cx="8016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1"/>
              <a:t>The order in which the students are selected does not matter, so use the formula for combinations.</a:t>
            </a:r>
          </a:p>
        </p:txBody>
      </p:sp>
      <p:sp>
        <p:nvSpPr>
          <p:cNvPr id="983047" name="Text Box 7"/>
          <p:cNvSpPr txBox="1">
            <a:spLocks noChangeArrowheads="1"/>
          </p:cNvSpPr>
          <p:nvPr/>
        </p:nvSpPr>
        <p:spPr bwMode="auto">
          <a:xfrm>
            <a:off x="1127125" y="3581400"/>
            <a:ext cx="7123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Method 1 </a:t>
            </a:r>
            <a:r>
              <a:rPr lang="en-US"/>
              <a:t>Use the formula for combinations.</a:t>
            </a:r>
          </a:p>
        </p:txBody>
      </p:sp>
      <p:pic>
        <p:nvPicPr>
          <p:cNvPr id="983048" name="Picture 8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4038600"/>
            <a:ext cx="3895725" cy="800100"/>
          </a:xfrm>
          <a:prstGeom prst="rect">
            <a:avLst/>
          </a:prstGeom>
          <a:noFill/>
        </p:spPr>
      </p:pic>
      <p:sp>
        <p:nvSpPr>
          <p:cNvPr id="983068" name="Text Box 28"/>
          <p:cNvSpPr txBox="1">
            <a:spLocks noChangeArrowheads="1"/>
          </p:cNvSpPr>
          <p:nvPr/>
        </p:nvSpPr>
        <p:spPr bwMode="auto">
          <a:xfrm>
            <a:off x="6118225" y="4191000"/>
            <a:ext cx="3025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n =15 and r =4</a:t>
            </a:r>
          </a:p>
        </p:txBody>
      </p:sp>
      <p:pic>
        <p:nvPicPr>
          <p:cNvPr id="983049" name="Picture 9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4914900"/>
            <a:ext cx="5410200" cy="800100"/>
          </a:xfrm>
          <a:prstGeom prst="rect">
            <a:avLst/>
          </a:prstGeom>
          <a:noFill/>
        </p:spPr>
      </p:pic>
      <p:grpSp>
        <p:nvGrpSpPr>
          <p:cNvPr id="983083" name="Group 43"/>
          <p:cNvGrpSpPr>
            <a:grpSpLocks/>
          </p:cNvGrpSpPr>
          <p:nvPr/>
        </p:nvGrpSpPr>
        <p:grpSpPr bwMode="auto">
          <a:xfrm>
            <a:off x="3733800" y="4876800"/>
            <a:ext cx="3657600" cy="838200"/>
            <a:chOff x="2352" y="3072"/>
            <a:chExt cx="2304" cy="528"/>
          </a:xfrm>
        </p:grpSpPr>
        <p:sp>
          <p:nvSpPr>
            <p:cNvPr id="983057" name="Line 17"/>
            <p:cNvSpPr>
              <a:spLocks noChangeShapeType="1"/>
            </p:cNvSpPr>
            <p:nvPr/>
          </p:nvSpPr>
          <p:spPr bwMode="auto">
            <a:xfrm flipV="1">
              <a:off x="3198" y="3360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58" name="Line 18"/>
            <p:cNvSpPr>
              <a:spLocks noChangeShapeType="1"/>
            </p:cNvSpPr>
            <p:nvPr/>
          </p:nvSpPr>
          <p:spPr bwMode="auto">
            <a:xfrm flipV="1">
              <a:off x="3408" y="3360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59" name="Line 19"/>
            <p:cNvSpPr>
              <a:spLocks noChangeShapeType="1"/>
            </p:cNvSpPr>
            <p:nvPr/>
          </p:nvSpPr>
          <p:spPr bwMode="auto">
            <a:xfrm flipV="1">
              <a:off x="3552" y="3360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60" name="Line 20"/>
            <p:cNvSpPr>
              <a:spLocks noChangeShapeType="1"/>
            </p:cNvSpPr>
            <p:nvPr/>
          </p:nvSpPr>
          <p:spPr bwMode="auto">
            <a:xfrm flipV="1">
              <a:off x="3744" y="3360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61" name="Line 21"/>
            <p:cNvSpPr>
              <a:spLocks noChangeShapeType="1"/>
            </p:cNvSpPr>
            <p:nvPr/>
          </p:nvSpPr>
          <p:spPr bwMode="auto">
            <a:xfrm flipV="1">
              <a:off x="3897" y="3360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62" name="Line 22"/>
            <p:cNvSpPr>
              <a:spLocks noChangeShapeType="1"/>
            </p:cNvSpPr>
            <p:nvPr/>
          </p:nvSpPr>
          <p:spPr bwMode="auto">
            <a:xfrm flipV="1">
              <a:off x="4080" y="3360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63" name="Line 23"/>
            <p:cNvSpPr>
              <a:spLocks noChangeShapeType="1"/>
            </p:cNvSpPr>
            <p:nvPr/>
          </p:nvSpPr>
          <p:spPr bwMode="auto">
            <a:xfrm flipV="1">
              <a:off x="4224" y="3360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69" name="Line 29"/>
            <p:cNvSpPr>
              <a:spLocks noChangeShapeType="1"/>
            </p:cNvSpPr>
            <p:nvPr/>
          </p:nvSpPr>
          <p:spPr bwMode="auto">
            <a:xfrm flipV="1">
              <a:off x="3054" y="3360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71" name="Line 31"/>
            <p:cNvSpPr>
              <a:spLocks noChangeShapeType="1"/>
            </p:cNvSpPr>
            <p:nvPr/>
          </p:nvSpPr>
          <p:spPr bwMode="auto">
            <a:xfrm flipV="1">
              <a:off x="2640" y="3360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72" name="Line 32"/>
            <p:cNvSpPr>
              <a:spLocks noChangeShapeType="1"/>
            </p:cNvSpPr>
            <p:nvPr/>
          </p:nvSpPr>
          <p:spPr bwMode="auto">
            <a:xfrm flipV="1">
              <a:off x="2352" y="3360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50" name="Line 10"/>
            <p:cNvSpPr>
              <a:spLocks noChangeShapeType="1"/>
            </p:cNvSpPr>
            <p:nvPr/>
          </p:nvSpPr>
          <p:spPr bwMode="auto">
            <a:xfrm flipV="1">
              <a:off x="4512" y="3072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51" name="Line 11"/>
            <p:cNvSpPr>
              <a:spLocks noChangeShapeType="1"/>
            </p:cNvSpPr>
            <p:nvPr/>
          </p:nvSpPr>
          <p:spPr bwMode="auto">
            <a:xfrm flipV="1">
              <a:off x="4350" y="3072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52" name="Line 12"/>
            <p:cNvSpPr>
              <a:spLocks noChangeShapeType="1"/>
            </p:cNvSpPr>
            <p:nvPr/>
          </p:nvSpPr>
          <p:spPr bwMode="auto">
            <a:xfrm flipV="1">
              <a:off x="4188" y="3072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53" name="Line 13"/>
            <p:cNvSpPr>
              <a:spLocks noChangeShapeType="1"/>
            </p:cNvSpPr>
            <p:nvPr/>
          </p:nvSpPr>
          <p:spPr bwMode="auto">
            <a:xfrm flipV="1">
              <a:off x="4014" y="3072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54" name="Line 14"/>
            <p:cNvSpPr>
              <a:spLocks noChangeShapeType="1"/>
            </p:cNvSpPr>
            <p:nvPr/>
          </p:nvSpPr>
          <p:spPr bwMode="auto">
            <a:xfrm flipV="1">
              <a:off x="3840" y="3072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55" name="Line 15"/>
            <p:cNvSpPr>
              <a:spLocks noChangeShapeType="1"/>
            </p:cNvSpPr>
            <p:nvPr/>
          </p:nvSpPr>
          <p:spPr bwMode="auto">
            <a:xfrm flipV="1">
              <a:off x="3648" y="3072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56" name="Line 16"/>
            <p:cNvSpPr>
              <a:spLocks noChangeShapeType="1"/>
            </p:cNvSpPr>
            <p:nvPr/>
          </p:nvSpPr>
          <p:spPr bwMode="auto">
            <a:xfrm flipV="1">
              <a:off x="3465" y="3072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70" name="Line 30"/>
            <p:cNvSpPr>
              <a:spLocks noChangeShapeType="1"/>
            </p:cNvSpPr>
            <p:nvPr/>
          </p:nvSpPr>
          <p:spPr bwMode="auto">
            <a:xfrm flipV="1">
              <a:off x="2880" y="3348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73" name="Line 33"/>
            <p:cNvSpPr>
              <a:spLocks noChangeShapeType="1"/>
            </p:cNvSpPr>
            <p:nvPr/>
          </p:nvSpPr>
          <p:spPr bwMode="auto">
            <a:xfrm flipV="1">
              <a:off x="2631" y="3093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74" name="Line 34"/>
            <p:cNvSpPr>
              <a:spLocks noChangeShapeType="1"/>
            </p:cNvSpPr>
            <p:nvPr/>
          </p:nvSpPr>
          <p:spPr bwMode="auto">
            <a:xfrm flipV="1">
              <a:off x="2919" y="3081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75" name="Line 35"/>
            <p:cNvSpPr>
              <a:spLocks noChangeShapeType="1"/>
            </p:cNvSpPr>
            <p:nvPr/>
          </p:nvSpPr>
          <p:spPr bwMode="auto">
            <a:xfrm flipV="1">
              <a:off x="3120" y="3081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76" name="Line 36"/>
            <p:cNvSpPr>
              <a:spLocks noChangeShapeType="1"/>
            </p:cNvSpPr>
            <p:nvPr/>
          </p:nvSpPr>
          <p:spPr bwMode="auto">
            <a:xfrm flipV="1">
              <a:off x="3312" y="3075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78" name="Line 38"/>
            <p:cNvSpPr>
              <a:spLocks noChangeShapeType="1"/>
            </p:cNvSpPr>
            <p:nvPr/>
          </p:nvSpPr>
          <p:spPr bwMode="auto">
            <a:xfrm flipV="1">
              <a:off x="2640" y="3360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79" name="Line 39"/>
            <p:cNvSpPr>
              <a:spLocks noChangeShapeType="1"/>
            </p:cNvSpPr>
            <p:nvPr/>
          </p:nvSpPr>
          <p:spPr bwMode="auto">
            <a:xfrm flipV="1">
              <a:off x="2391" y="3342"/>
              <a:ext cx="144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983081" name="Picture 41" descr="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9775" y="5753100"/>
            <a:ext cx="2409825" cy="723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3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3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8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83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3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8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83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83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83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8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8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8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8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46" grpId="0"/>
      <p:bldP spid="983047" grpId="0"/>
      <p:bldP spid="98306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117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86118" name="Text Box 6"/>
          <p:cNvSpPr txBox="1">
            <a:spLocks noChangeArrowheads="1"/>
          </p:cNvSpPr>
          <p:nvPr/>
        </p:nvSpPr>
        <p:spPr bwMode="auto">
          <a:xfrm>
            <a:off x="838200" y="1524000"/>
            <a:ext cx="81311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 basketball team has 12 members who can play any position. How many different ways can the coach choose 5 starting players?</a:t>
            </a:r>
          </a:p>
        </p:txBody>
      </p:sp>
      <p:sp>
        <p:nvSpPr>
          <p:cNvPr id="986119" name="Text Box 7"/>
          <p:cNvSpPr txBox="1">
            <a:spLocks noChangeArrowheads="1"/>
          </p:cNvSpPr>
          <p:nvPr/>
        </p:nvSpPr>
        <p:spPr bwMode="auto">
          <a:xfrm>
            <a:off x="952500" y="2667000"/>
            <a:ext cx="8016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i="1"/>
              <a:t>The order in which the players are selected does not matter, so use the formula for combinations.</a:t>
            </a:r>
          </a:p>
        </p:txBody>
      </p:sp>
      <p:sp>
        <p:nvSpPr>
          <p:cNvPr id="986120" name="Text Box 8"/>
          <p:cNvSpPr txBox="1">
            <a:spLocks noChangeArrowheads="1"/>
          </p:cNvSpPr>
          <p:nvPr/>
        </p:nvSpPr>
        <p:spPr bwMode="auto">
          <a:xfrm>
            <a:off x="990600" y="3581400"/>
            <a:ext cx="7123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Method 1 </a:t>
            </a:r>
            <a:r>
              <a:rPr lang="en-US"/>
              <a:t>Use the formula for combinations.</a:t>
            </a:r>
          </a:p>
        </p:txBody>
      </p:sp>
      <p:sp>
        <p:nvSpPr>
          <p:cNvPr id="986139" name="Text Box 27"/>
          <p:cNvSpPr txBox="1">
            <a:spLocks noChangeArrowheads="1"/>
          </p:cNvSpPr>
          <p:nvPr/>
        </p:nvSpPr>
        <p:spPr bwMode="auto">
          <a:xfrm>
            <a:off x="6118225" y="4191000"/>
            <a:ext cx="3025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solidFill>
                  <a:srgbClr val="3333FF"/>
                </a:solidFill>
                <a:latin typeface="Arial" charset="0"/>
              </a:rPr>
              <a:t>n =12 and r =5</a:t>
            </a:r>
          </a:p>
        </p:txBody>
      </p:sp>
      <p:pic>
        <p:nvPicPr>
          <p:cNvPr id="986140" name="Picture 28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8263" y="4076700"/>
            <a:ext cx="3657600" cy="800100"/>
          </a:xfrm>
          <a:prstGeom prst="rect">
            <a:avLst/>
          </a:prstGeom>
          <a:noFill/>
        </p:spPr>
      </p:pic>
      <p:pic>
        <p:nvPicPr>
          <p:cNvPr id="986153" name="Picture 41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5013" y="4914900"/>
            <a:ext cx="4048125" cy="800100"/>
          </a:xfrm>
          <a:prstGeom prst="rect">
            <a:avLst/>
          </a:prstGeom>
          <a:noFill/>
        </p:spPr>
      </p:pic>
      <p:grpSp>
        <p:nvGrpSpPr>
          <p:cNvPr id="986170" name="Group 58"/>
          <p:cNvGrpSpPr>
            <a:grpSpLocks/>
          </p:cNvGrpSpPr>
          <p:nvPr/>
        </p:nvGrpSpPr>
        <p:grpSpPr bwMode="auto">
          <a:xfrm>
            <a:off x="4029075" y="4953000"/>
            <a:ext cx="1990725" cy="666750"/>
            <a:chOff x="2538" y="3120"/>
            <a:chExt cx="1254" cy="420"/>
          </a:xfrm>
        </p:grpSpPr>
        <p:sp>
          <p:nvSpPr>
            <p:cNvPr id="986154" name="Line 42"/>
            <p:cNvSpPr>
              <a:spLocks noChangeShapeType="1"/>
            </p:cNvSpPr>
            <p:nvPr/>
          </p:nvSpPr>
          <p:spPr bwMode="auto">
            <a:xfrm flipH="1">
              <a:off x="2658" y="3120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6155" name="Line 43"/>
            <p:cNvSpPr>
              <a:spLocks noChangeShapeType="1"/>
            </p:cNvSpPr>
            <p:nvPr/>
          </p:nvSpPr>
          <p:spPr bwMode="auto">
            <a:xfrm flipH="1">
              <a:off x="2850" y="3120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6156" name="Line 44"/>
            <p:cNvSpPr>
              <a:spLocks noChangeShapeType="1"/>
            </p:cNvSpPr>
            <p:nvPr/>
          </p:nvSpPr>
          <p:spPr bwMode="auto">
            <a:xfrm flipH="1">
              <a:off x="3024" y="3120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6157" name="Line 45"/>
            <p:cNvSpPr>
              <a:spLocks noChangeShapeType="1"/>
            </p:cNvSpPr>
            <p:nvPr/>
          </p:nvSpPr>
          <p:spPr bwMode="auto">
            <a:xfrm flipH="1">
              <a:off x="3186" y="3120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6158" name="Line 46"/>
            <p:cNvSpPr>
              <a:spLocks noChangeShapeType="1"/>
            </p:cNvSpPr>
            <p:nvPr/>
          </p:nvSpPr>
          <p:spPr bwMode="auto">
            <a:xfrm flipH="1">
              <a:off x="3360" y="3120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6159" name="Line 47"/>
            <p:cNvSpPr>
              <a:spLocks noChangeShapeType="1"/>
            </p:cNvSpPr>
            <p:nvPr/>
          </p:nvSpPr>
          <p:spPr bwMode="auto">
            <a:xfrm flipH="1">
              <a:off x="3522" y="3120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6160" name="Line 48"/>
            <p:cNvSpPr>
              <a:spLocks noChangeShapeType="1"/>
            </p:cNvSpPr>
            <p:nvPr/>
          </p:nvSpPr>
          <p:spPr bwMode="auto">
            <a:xfrm flipH="1">
              <a:off x="3696" y="3120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6161" name="Line 49"/>
            <p:cNvSpPr>
              <a:spLocks noChangeShapeType="1"/>
            </p:cNvSpPr>
            <p:nvPr/>
          </p:nvSpPr>
          <p:spPr bwMode="auto">
            <a:xfrm flipH="1">
              <a:off x="2538" y="3387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6162" name="Line 50"/>
            <p:cNvSpPr>
              <a:spLocks noChangeShapeType="1"/>
            </p:cNvSpPr>
            <p:nvPr/>
          </p:nvSpPr>
          <p:spPr bwMode="auto">
            <a:xfrm flipH="1">
              <a:off x="2715" y="3390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6163" name="Line 51"/>
            <p:cNvSpPr>
              <a:spLocks noChangeShapeType="1"/>
            </p:cNvSpPr>
            <p:nvPr/>
          </p:nvSpPr>
          <p:spPr bwMode="auto">
            <a:xfrm flipH="1">
              <a:off x="2895" y="3381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6164" name="Line 52"/>
            <p:cNvSpPr>
              <a:spLocks noChangeShapeType="1"/>
            </p:cNvSpPr>
            <p:nvPr/>
          </p:nvSpPr>
          <p:spPr bwMode="auto">
            <a:xfrm flipH="1">
              <a:off x="3066" y="3384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6165" name="Line 53"/>
            <p:cNvSpPr>
              <a:spLocks noChangeShapeType="1"/>
            </p:cNvSpPr>
            <p:nvPr/>
          </p:nvSpPr>
          <p:spPr bwMode="auto">
            <a:xfrm flipH="1">
              <a:off x="3243" y="3396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6166" name="Line 54"/>
            <p:cNvSpPr>
              <a:spLocks noChangeShapeType="1"/>
            </p:cNvSpPr>
            <p:nvPr/>
          </p:nvSpPr>
          <p:spPr bwMode="auto">
            <a:xfrm flipH="1">
              <a:off x="3408" y="3396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6167" name="Line 55"/>
            <p:cNvSpPr>
              <a:spLocks noChangeShapeType="1"/>
            </p:cNvSpPr>
            <p:nvPr/>
          </p:nvSpPr>
          <p:spPr bwMode="auto">
            <a:xfrm flipH="1">
              <a:off x="3570" y="3378"/>
              <a:ext cx="9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986168" name="Picture 56" descr="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7400" y="5743575"/>
            <a:ext cx="2286000" cy="733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86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86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86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86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86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86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86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8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8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8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8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6119" grpId="0"/>
      <p:bldP spid="986120" grpId="0"/>
      <p:bldP spid="98613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816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438400"/>
            <a:ext cx="36385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88165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988166" name="Text Box 6"/>
          <p:cNvSpPr txBox="1">
            <a:spLocks noChangeArrowheads="1"/>
          </p:cNvSpPr>
          <p:nvPr/>
        </p:nvSpPr>
        <p:spPr bwMode="auto">
          <a:xfrm>
            <a:off x="762000" y="1600200"/>
            <a:ext cx="7635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n-US" b="1"/>
              <a:t>1. </a:t>
            </a:r>
            <a:r>
              <a:rPr lang="en-US"/>
              <a:t>A lunch special includes one main item, one side, and one drink.</a:t>
            </a:r>
            <a:endParaRPr lang="en-US" b="1"/>
          </a:p>
        </p:txBody>
      </p:sp>
      <p:sp>
        <p:nvSpPr>
          <p:cNvPr id="988170" name="Text Box 10"/>
          <p:cNvSpPr txBox="1">
            <a:spLocks noChangeArrowheads="1"/>
          </p:cNvSpPr>
          <p:nvPr/>
        </p:nvSpPr>
        <p:spPr bwMode="auto">
          <a:xfrm>
            <a:off x="1219200" y="4267200"/>
            <a:ext cx="76358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How many different meals can you choose if you pick one main item, one side, and one drink?</a:t>
            </a:r>
          </a:p>
        </p:txBody>
      </p:sp>
      <p:sp>
        <p:nvSpPr>
          <p:cNvPr id="988172" name="Text Box 12"/>
          <p:cNvSpPr txBox="1">
            <a:spLocks noChangeArrowheads="1"/>
          </p:cNvSpPr>
          <p:nvPr/>
        </p:nvSpPr>
        <p:spPr bwMode="auto">
          <a:xfrm>
            <a:off x="1295400" y="5486400"/>
            <a:ext cx="57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36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8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817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190" name="Text Box 6"/>
          <p:cNvSpPr txBox="1">
            <a:spLocks noChangeArrowheads="1"/>
          </p:cNvSpPr>
          <p:nvPr/>
        </p:nvSpPr>
        <p:spPr bwMode="auto">
          <a:xfrm>
            <a:off x="746125" y="1447800"/>
            <a:ext cx="83978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For Problems 2-3, tell whether each situation involves combinations or permutations. Then give the possible number of outcomes. </a:t>
            </a:r>
          </a:p>
        </p:txBody>
      </p:sp>
      <p:sp>
        <p:nvSpPr>
          <p:cNvPr id="989192" name="Text Box 8"/>
          <p:cNvSpPr txBox="1">
            <a:spLocks noChangeArrowheads="1"/>
          </p:cNvSpPr>
          <p:nvPr/>
        </p:nvSpPr>
        <p:spPr bwMode="auto">
          <a:xfrm>
            <a:off x="762000" y="2790825"/>
            <a:ext cx="8016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n-US" b="1"/>
              <a:t>2. </a:t>
            </a:r>
            <a:r>
              <a:rPr lang="en-US"/>
              <a:t>When ordering a pizza, you can choose 2 toppings from the following: mushrooms, olives, pepperoni, pineapple, and sausage. How many different types of pizza can you order? </a:t>
            </a:r>
            <a:endParaRPr lang="en-US" b="1"/>
          </a:p>
        </p:txBody>
      </p:sp>
      <p:sp>
        <p:nvSpPr>
          <p:cNvPr id="989193" name="Text Box 9"/>
          <p:cNvSpPr txBox="1">
            <a:spLocks noChangeArrowheads="1"/>
          </p:cNvSpPr>
          <p:nvPr/>
        </p:nvSpPr>
        <p:spPr bwMode="auto">
          <a:xfrm>
            <a:off x="1295400" y="4343400"/>
            <a:ext cx="285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combinations; 10</a:t>
            </a:r>
          </a:p>
        </p:txBody>
      </p:sp>
      <p:sp>
        <p:nvSpPr>
          <p:cNvPr id="989194" name="Text Box 10"/>
          <p:cNvSpPr txBox="1">
            <a:spLocks noChangeArrowheads="1"/>
          </p:cNvSpPr>
          <p:nvPr/>
        </p:nvSpPr>
        <p:spPr bwMode="auto">
          <a:xfrm>
            <a:off x="822325" y="4800600"/>
            <a:ext cx="7940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n-US" b="1"/>
              <a:t>3.</a:t>
            </a:r>
            <a:r>
              <a:rPr lang="en-US"/>
              <a:t> Three people in a writing contest are competing for first, second and third prize. How many ways can the 3 people be chosen?</a:t>
            </a:r>
            <a:endParaRPr lang="en-US" b="1"/>
          </a:p>
        </p:txBody>
      </p:sp>
      <p:sp>
        <p:nvSpPr>
          <p:cNvPr id="989195" name="Text Box 11"/>
          <p:cNvSpPr txBox="1">
            <a:spLocks noChangeArrowheads="1"/>
          </p:cNvSpPr>
          <p:nvPr/>
        </p:nvSpPr>
        <p:spPr bwMode="auto">
          <a:xfrm>
            <a:off x="1281113" y="5911850"/>
            <a:ext cx="2662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permutations;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8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8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9193" grpId="0"/>
      <p:bldP spid="98919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217" name="Text Box 9"/>
          <p:cNvSpPr txBox="1">
            <a:spLocks noChangeArrowheads="1"/>
          </p:cNvSpPr>
          <p:nvPr/>
        </p:nvSpPr>
        <p:spPr bwMode="auto">
          <a:xfrm>
            <a:off x="777875" y="1568450"/>
            <a:ext cx="78644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n-US" b="1"/>
              <a:t>4. </a:t>
            </a:r>
            <a:r>
              <a:rPr lang="en-US"/>
              <a:t>You are ordering a triple-scoop ice-cream cone. There are 18 flavors to choose from and you don</a:t>
            </a:r>
            <a:r>
              <a:rPr lang="en-US">
                <a:latin typeface="Arial"/>
              </a:rPr>
              <a:t>’</a:t>
            </a:r>
            <a:r>
              <a:rPr lang="en-US"/>
              <a:t>t care which flavor is on the top, middle, or bottom. How many different ways can you select a triple-scoop ice-cream cone?</a:t>
            </a:r>
            <a:endParaRPr lang="en-US" b="1"/>
          </a:p>
        </p:txBody>
      </p:sp>
      <p:sp>
        <p:nvSpPr>
          <p:cNvPr id="990218" name="Text Box 10"/>
          <p:cNvSpPr txBox="1">
            <a:spLocks noChangeArrowheads="1"/>
          </p:cNvSpPr>
          <p:nvPr/>
        </p:nvSpPr>
        <p:spPr bwMode="auto">
          <a:xfrm>
            <a:off x="1295400" y="3429000"/>
            <a:ext cx="765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816</a:t>
            </a:r>
          </a:p>
        </p:txBody>
      </p:sp>
      <p:sp>
        <p:nvSpPr>
          <p:cNvPr id="990220" name="Text Box 12"/>
          <p:cNvSpPr txBox="1">
            <a:spLocks noChangeArrowheads="1"/>
          </p:cNvSpPr>
          <p:nvPr/>
        </p:nvSpPr>
        <p:spPr bwMode="auto">
          <a:xfrm>
            <a:off x="762000" y="3998913"/>
            <a:ext cx="79787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b="1"/>
              <a:t>5.</a:t>
            </a:r>
            <a:r>
              <a:rPr lang="en-US"/>
              <a:t> An art gallery has 12 paintings in storage. They have room to display 4 of them, with each painting in a different room. How many possible ways can they display the 4 additional paintings.</a:t>
            </a:r>
            <a:endParaRPr lang="en-US" b="1"/>
          </a:p>
        </p:txBody>
      </p:sp>
      <p:sp>
        <p:nvSpPr>
          <p:cNvPr id="990221" name="Text Box 13"/>
          <p:cNvSpPr txBox="1">
            <a:spLocks noChangeArrowheads="1"/>
          </p:cNvSpPr>
          <p:nvPr/>
        </p:nvSpPr>
        <p:spPr bwMode="auto">
          <a:xfrm>
            <a:off x="1208088" y="5943600"/>
            <a:ext cx="1263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11,880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90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90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0218" grpId="0"/>
      <p:bldP spid="9902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600200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Factorial</a:t>
            </a:r>
          </a:p>
          <a:p>
            <a:r>
              <a:rPr lang="en-US" dirty="0" smtClean="0"/>
              <a:t>n!=n(n-1)(n-2)…3*2*1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72" name="Text Box 64"/>
          <p:cNvSpPr txBox="1">
            <a:spLocks noChangeArrowheads="1"/>
          </p:cNvSpPr>
          <p:nvPr/>
        </p:nvSpPr>
        <p:spPr bwMode="auto">
          <a:xfrm>
            <a:off x="685800" y="1143000"/>
            <a:ext cx="82454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Sometimes there are too many possible outcomes to make a tree diagram or a list. The </a:t>
            </a:r>
            <a:r>
              <a:rPr lang="en-US" i="1"/>
              <a:t>Fundamental Counting Principle</a:t>
            </a:r>
            <a:r>
              <a:rPr lang="en-US"/>
              <a:t> is one method of finding the number of possible outcomes.</a:t>
            </a:r>
          </a:p>
        </p:txBody>
      </p:sp>
      <p:sp>
        <p:nvSpPr>
          <p:cNvPr id="939076" name="Text Box 68"/>
          <p:cNvSpPr txBox="1">
            <a:spLocks noChangeArrowheads="1"/>
          </p:cNvSpPr>
          <p:nvPr/>
        </p:nvSpPr>
        <p:spPr bwMode="auto">
          <a:xfrm>
            <a:off x="762000" y="4495800"/>
            <a:ext cx="7940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The Fundamental Counting Principle can also be used when there are more than two items to choose.</a:t>
            </a:r>
          </a:p>
        </p:txBody>
      </p:sp>
      <p:pic>
        <p:nvPicPr>
          <p:cNvPr id="939077" name="Picture 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971800"/>
            <a:ext cx="77533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39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39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90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6" name="Text Box 4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65638" name="Text Box 6"/>
          <p:cNvSpPr txBox="1">
            <a:spLocks noChangeArrowheads="1"/>
          </p:cNvSpPr>
          <p:nvPr/>
        </p:nvSpPr>
        <p:spPr bwMode="auto">
          <a:xfrm>
            <a:off x="533400" y="1587500"/>
            <a:ext cx="82454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A sandwich can be made with 3 different types of bread, 5 different meats, and 2 types of cheese. How many types of sandwiches can be made if each sandwich consists of one bread, one meat, and one cheese. </a:t>
            </a:r>
          </a:p>
        </p:txBody>
      </p:sp>
      <p:sp>
        <p:nvSpPr>
          <p:cNvPr id="965639" name="Text Box 7"/>
          <p:cNvSpPr txBox="1">
            <a:spLocks noChangeArrowheads="1"/>
          </p:cNvSpPr>
          <p:nvPr/>
        </p:nvSpPr>
        <p:spPr bwMode="auto">
          <a:xfrm>
            <a:off x="533400" y="3581400"/>
            <a:ext cx="8142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Method 2 </a:t>
            </a:r>
            <a:r>
              <a:rPr lang="en-US"/>
              <a:t>Use the Fundamental Counting Principle.</a:t>
            </a:r>
            <a:endParaRPr lang="en-US" b="1"/>
          </a:p>
        </p:txBody>
      </p:sp>
      <p:sp>
        <p:nvSpPr>
          <p:cNvPr id="965643" name="Text Box 11"/>
          <p:cNvSpPr txBox="1">
            <a:spLocks noChangeArrowheads="1"/>
          </p:cNvSpPr>
          <p:nvPr/>
        </p:nvSpPr>
        <p:spPr bwMode="auto">
          <a:xfrm>
            <a:off x="2095500" y="4648200"/>
            <a:ext cx="57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30</a:t>
            </a:r>
          </a:p>
        </p:txBody>
      </p:sp>
      <p:sp>
        <p:nvSpPr>
          <p:cNvPr id="965644" name="Text Box 12"/>
          <p:cNvSpPr txBox="1">
            <a:spLocks noChangeArrowheads="1"/>
          </p:cNvSpPr>
          <p:nvPr/>
        </p:nvSpPr>
        <p:spPr bwMode="auto">
          <a:xfrm>
            <a:off x="3870325" y="4002088"/>
            <a:ext cx="52736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i="1">
                <a:solidFill>
                  <a:srgbClr val="3333FF"/>
                </a:solidFill>
                <a:latin typeface="Arial" charset="0"/>
              </a:rPr>
              <a:t>There are 3 choices for the first item, 5 choices for the second item, and 2 choices for the third item.</a:t>
            </a:r>
          </a:p>
        </p:txBody>
      </p:sp>
      <p:sp>
        <p:nvSpPr>
          <p:cNvPr id="965645" name="Text Box 13"/>
          <p:cNvSpPr txBox="1">
            <a:spLocks noChangeArrowheads="1"/>
          </p:cNvSpPr>
          <p:nvPr/>
        </p:nvSpPr>
        <p:spPr bwMode="auto">
          <a:xfrm>
            <a:off x="609600" y="5365750"/>
            <a:ext cx="680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There are 30 possible types of sandwiches.</a:t>
            </a:r>
          </a:p>
        </p:txBody>
      </p:sp>
      <p:sp>
        <p:nvSpPr>
          <p:cNvPr id="965647" name="Text Box 15"/>
          <p:cNvSpPr txBox="1">
            <a:spLocks noChangeArrowheads="1"/>
          </p:cNvSpPr>
          <p:nvPr/>
        </p:nvSpPr>
        <p:spPr bwMode="auto">
          <a:xfrm>
            <a:off x="1600200" y="41148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 </a:t>
            </a:r>
            <a:r>
              <a:rPr lang="en-US">
                <a:sym typeface="Symbol" pitchFamily="18" charset="2"/>
              </a:rPr>
              <a:t> 5 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65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65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65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65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65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65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65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6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65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65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965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39" grpId="0"/>
      <p:bldP spid="965643" grpId="0"/>
      <p:bldP spid="965644" grpId="0"/>
      <p:bldP spid="965645" grpId="0"/>
      <p:bldP spid="9656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66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66661" name="Text Box 5"/>
          <p:cNvSpPr txBox="1">
            <a:spLocks noChangeArrowheads="1"/>
          </p:cNvSpPr>
          <p:nvPr/>
        </p:nvSpPr>
        <p:spPr bwMode="auto">
          <a:xfrm>
            <a:off x="746125" y="1555750"/>
            <a:ext cx="81692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A voicemail system password is 1 letter followed by a 3-digit number less than 600. How many different voicemail passwords are possible? </a:t>
            </a:r>
          </a:p>
        </p:txBody>
      </p:sp>
      <p:sp>
        <p:nvSpPr>
          <p:cNvPr id="966685" name="Text Box 29"/>
          <p:cNvSpPr txBox="1">
            <a:spLocks noChangeArrowheads="1"/>
          </p:cNvSpPr>
          <p:nvPr/>
        </p:nvSpPr>
        <p:spPr bwMode="auto">
          <a:xfrm>
            <a:off x="852488" y="3200400"/>
            <a:ext cx="81422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Method 2 </a:t>
            </a:r>
            <a:r>
              <a:rPr lang="en-US"/>
              <a:t>Use the Fundamental Counting Principle.</a:t>
            </a:r>
            <a:endParaRPr lang="en-US" b="1"/>
          </a:p>
        </p:txBody>
      </p:sp>
      <p:sp>
        <p:nvSpPr>
          <p:cNvPr id="966687" name="Text Box 31"/>
          <p:cNvSpPr txBox="1">
            <a:spLocks noChangeArrowheads="1"/>
          </p:cNvSpPr>
          <p:nvPr/>
        </p:nvSpPr>
        <p:spPr bwMode="auto">
          <a:xfrm>
            <a:off x="1828800" y="4419600"/>
            <a:ext cx="1263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15,600</a:t>
            </a:r>
          </a:p>
        </p:txBody>
      </p:sp>
      <p:sp>
        <p:nvSpPr>
          <p:cNvPr id="966688" name="Text Box 32"/>
          <p:cNvSpPr txBox="1">
            <a:spLocks noChangeArrowheads="1"/>
          </p:cNvSpPr>
          <p:nvPr/>
        </p:nvSpPr>
        <p:spPr bwMode="auto">
          <a:xfrm>
            <a:off x="3870325" y="3825875"/>
            <a:ext cx="52736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i="1">
                <a:solidFill>
                  <a:srgbClr val="3333FF"/>
                </a:solidFill>
                <a:latin typeface="Arial" charset="0"/>
              </a:rPr>
              <a:t>There are 26 choices for letters and 600 different numbers (000-599).</a:t>
            </a:r>
          </a:p>
        </p:txBody>
      </p:sp>
      <p:sp>
        <p:nvSpPr>
          <p:cNvPr id="966689" name="Text Box 33"/>
          <p:cNvSpPr txBox="1">
            <a:spLocks noChangeArrowheads="1"/>
          </p:cNvSpPr>
          <p:nvPr/>
        </p:nvSpPr>
        <p:spPr bwMode="auto">
          <a:xfrm>
            <a:off x="838200" y="5121275"/>
            <a:ext cx="7816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There are 15,600 possible combinations of letters</a:t>
            </a:r>
          </a:p>
          <a:p>
            <a:r>
              <a:rPr lang="en-US"/>
              <a:t>and numbers.</a:t>
            </a:r>
          </a:p>
        </p:txBody>
      </p:sp>
      <p:sp>
        <p:nvSpPr>
          <p:cNvPr id="966694" name="Text Box 38"/>
          <p:cNvSpPr txBox="1">
            <a:spLocks noChangeArrowheads="1"/>
          </p:cNvSpPr>
          <p:nvPr/>
        </p:nvSpPr>
        <p:spPr bwMode="auto">
          <a:xfrm>
            <a:off x="1676400" y="38862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26</a:t>
            </a:r>
            <a:r>
              <a:rPr lang="en-US">
                <a:sym typeface="Symbol" pitchFamily="18" charset="2"/>
              </a:rPr>
              <a:t>  600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66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66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6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96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66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666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666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66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66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66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966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6685" grpId="0"/>
      <p:bldP spid="966687" grpId="0"/>
      <p:bldP spid="966688" grpId="0"/>
      <p:bldP spid="966689" grpId="0"/>
      <p:bldP spid="9666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684" name="Text Box 4"/>
          <p:cNvSpPr txBox="1">
            <a:spLocks noChangeArrowheads="1"/>
          </p:cNvSpPr>
          <p:nvPr/>
        </p:nvSpPr>
        <p:spPr bwMode="auto">
          <a:xfrm>
            <a:off x="609600" y="1235075"/>
            <a:ext cx="824547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A </a:t>
            </a:r>
            <a:r>
              <a:rPr lang="en-US" b="1" u="sng"/>
              <a:t>compound event</a:t>
            </a:r>
            <a:r>
              <a:rPr lang="en-US"/>
              <a:t> consists of two or more simple events, such as a rolled number cube landing with 3 showing and a tossed coin landing heads up. (A simple event has only one outcome, such as rolling a 3 on a number cube.) For some compound events, the order in which the simple events occur is important.</a:t>
            </a:r>
          </a:p>
        </p:txBody>
      </p:sp>
      <p:sp>
        <p:nvSpPr>
          <p:cNvPr id="967685" name="Text Box 5"/>
          <p:cNvSpPr txBox="1">
            <a:spLocks noChangeArrowheads="1"/>
          </p:cNvSpPr>
          <p:nvPr/>
        </p:nvSpPr>
        <p:spPr bwMode="auto">
          <a:xfrm>
            <a:off x="609600" y="3902075"/>
            <a:ext cx="82454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A </a:t>
            </a:r>
            <a:r>
              <a:rPr lang="en-US" b="1" u="sng"/>
              <a:t>combination </a:t>
            </a:r>
            <a:r>
              <a:rPr lang="en-US"/>
              <a:t>is a grouping of outcomes in which the order does not matter.</a:t>
            </a:r>
          </a:p>
        </p:txBody>
      </p:sp>
      <p:sp>
        <p:nvSpPr>
          <p:cNvPr id="967686" name="Text Box 6"/>
          <p:cNvSpPr txBox="1">
            <a:spLocks noChangeArrowheads="1"/>
          </p:cNvSpPr>
          <p:nvPr/>
        </p:nvSpPr>
        <p:spPr bwMode="auto">
          <a:xfrm>
            <a:off x="614363" y="4892675"/>
            <a:ext cx="81692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A </a:t>
            </a:r>
            <a:r>
              <a:rPr lang="en-US" b="1" u="sng"/>
              <a:t>permutation</a:t>
            </a:r>
            <a:r>
              <a:rPr lang="en-US"/>
              <a:t> is an arrangement of outcomes in which the order does matter.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6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7685" grpId="0"/>
      <p:bldP spid="9676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8708" name="Group 4"/>
          <p:cNvGrpSpPr>
            <a:grpSpLocks/>
          </p:cNvGrpSpPr>
          <p:nvPr/>
        </p:nvGrpSpPr>
        <p:grpSpPr bwMode="auto">
          <a:xfrm>
            <a:off x="614363" y="2362200"/>
            <a:ext cx="7920037" cy="1298575"/>
            <a:chOff x="195" y="1488"/>
            <a:chExt cx="4989" cy="818"/>
          </a:xfrm>
        </p:grpSpPr>
        <p:sp>
          <p:nvSpPr>
            <p:cNvPr id="968709" name="Text Box 5"/>
            <p:cNvSpPr txBox="1">
              <a:spLocks noChangeArrowheads="1"/>
            </p:cNvSpPr>
            <p:nvPr/>
          </p:nvSpPr>
          <p:spPr bwMode="auto">
            <a:xfrm>
              <a:off x="215" y="1776"/>
              <a:ext cx="4969" cy="53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en-US"/>
                <a:t>The sample space for an experiment is the set of all possible outcomes. </a:t>
              </a:r>
            </a:p>
          </p:txBody>
        </p:sp>
        <p:sp>
          <p:nvSpPr>
            <p:cNvPr id="968710" name="Text Box 6"/>
            <p:cNvSpPr txBox="1">
              <a:spLocks noChangeArrowheads="1"/>
            </p:cNvSpPr>
            <p:nvPr/>
          </p:nvSpPr>
          <p:spPr bwMode="auto">
            <a:xfrm>
              <a:off x="195" y="1488"/>
              <a:ext cx="1626" cy="288"/>
            </a:xfrm>
            <a:prstGeom prst="rect">
              <a:avLst/>
            </a:prstGeom>
            <a:solidFill>
              <a:srgbClr val="8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Remember!    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732" name="Text Box 4"/>
          <p:cNvSpPr txBox="1">
            <a:spLocks noChangeArrowheads="1"/>
          </p:cNvSpPr>
          <p:nvPr/>
        </p:nvSpPr>
        <p:spPr bwMode="auto">
          <a:xfrm>
            <a:off x="-76200" y="990600"/>
            <a:ext cx="929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2A: Finding Combinations and Permutations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69733" name="Text Box 5"/>
          <p:cNvSpPr txBox="1">
            <a:spLocks noChangeArrowheads="1"/>
          </p:cNvSpPr>
          <p:nvPr/>
        </p:nvSpPr>
        <p:spPr bwMode="auto">
          <a:xfrm>
            <a:off x="517525" y="1708150"/>
            <a:ext cx="86264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Tell whether the situation involves combinations or permutations. Then give the number of possible outcomes. </a:t>
            </a:r>
          </a:p>
        </p:txBody>
      </p:sp>
      <p:sp>
        <p:nvSpPr>
          <p:cNvPr id="969734" name="Text Box 6"/>
          <p:cNvSpPr txBox="1">
            <a:spLocks noChangeArrowheads="1"/>
          </p:cNvSpPr>
          <p:nvPr/>
        </p:nvSpPr>
        <p:spPr bwMode="auto">
          <a:xfrm>
            <a:off x="533400" y="2927350"/>
            <a:ext cx="84740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An English test contains five different essay questions labeled A, B, C, D, and E. You are supposed to choose 2 to answer. How many different ways are there to do this.</a:t>
            </a:r>
          </a:p>
        </p:txBody>
      </p:sp>
      <p:sp>
        <p:nvSpPr>
          <p:cNvPr id="969739" name="Text Box 11"/>
          <p:cNvSpPr txBox="1">
            <a:spLocks noChangeArrowheads="1"/>
          </p:cNvSpPr>
          <p:nvPr/>
        </p:nvSpPr>
        <p:spPr bwMode="auto">
          <a:xfrm>
            <a:off x="546100" y="4648200"/>
            <a:ext cx="425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List all possible groupings.</a:t>
            </a:r>
          </a:p>
        </p:txBody>
      </p:sp>
      <p:grpSp>
        <p:nvGrpSpPr>
          <p:cNvPr id="969742" name="Group 14"/>
          <p:cNvGrpSpPr>
            <a:grpSpLocks/>
          </p:cNvGrpSpPr>
          <p:nvPr/>
        </p:nvGrpSpPr>
        <p:grpSpPr bwMode="auto">
          <a:xfrm>
            <a:off x="542925" y="5307013"/>
            <a:ext cx="6797675" cy="865187"/>
            <a:chOff x="518" y="1248"/>
            <a:chExt cx="4282" cy="545"/>
          </a:xfrm>
        </p:grpSpPr>
        <p:sp>
          <p:nvSpPr>
            <p:cNvPr id="969743" name="Text Box 15"/>
            <p:cNvSpPr txBox="1">
              <a:spLocks noChangeArrowheads="1"/>
            </p:cNvSpPr>
            <p:nvPr/>
          </p:nvSpPr>
          <p:spPr bwMode="auto">
            <a:xfrm>
              <a:off x="518" y="1248"/>
              <a:ext cx="58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/>
                <a:t>A&amp;B</a:t>
              </a:r>
            </a:p>
            <a:p>
              <a:r>
                <a:rPr lang="en-US"/>
                <a:t>A&amp;C</a:t>
              </a:r>
            </a:p>
          </p:txBody>
        </p:sp>
        <p:sp>
          <p:nvSpPr>
            <p:cNvPr id="969744" name="Rectangle 16"/>
            <p:cNvSpPr>
              <a:spLocks noChangeArrowheads="1"/>
            </p:cNvSpPr>
            <p:nvPr/>
          </p:nvSpPr>
          <p:spPr bwMode="auto">
            <a:xfrm>
              <a:off x="1101" y="1266"/>
              <a:ext cx="57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/>
                <a:t>A&amp;D</a:t>
              </a:r>
            </a:p>
            <a:p>
              <a:r>
                <a:rPr lang="en-US"/>
                <a:t>A&amp;E</a:t>
              </a:r>
            </a:p>
          </p:txBody>
        </p:sp>
        <p:sp>
          <p:nvSpPr>
            <p:cNvPr id="969745" name="Rectangle 17"/>
            <p:cNvSpPr>
              <a:spLocks noChangeArrowheads="1"/>
            </p:cNvSpPr>
            <p:nvPr/>
          </p:nvSpPr>
          <p:spPr bwMode="auto">
            <a:xfrm>
              <a:off x="1632" y="1266"/>
              <a:ext cx="57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/>
                <a:t>B&amp;C</a:t>
              </a:r>
            </a:p>
            <a:p>
              <a:r>
                <a:rPr lang="en-US"/>
                <a:t>B&amp;D</a:t>
              </a:r>
            </a:p>
          </p:txBody>
        </p:sp>
        <p:sp>
          <p:nvSpPr>
            <p:cNvPr id="969746" name="Rectangle 18"/>
            <p:cNvSpPr>
              <a:spLocks noChangeArrowheads="1"/>
            </p:cNvSpPr>
            <p:nvPr/>
          </p:nvSpPr>
          <p:spPr bwMode="auto">
            <a:xfrm>
              <a:off x="2160" y="1275"/>
              <a:ext cx="57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/>
                <a:t>B&amp;E</a:t>
              </a:r>
            </a:p>
            <a:p>
              <a:r>
                <a:rPr lang="en-US"/>
                <a:t>B&amp;A</a:t>
              </a:r>
            </a:p>
          </p:txBody>
        </p:sp>
        <p:sp>
          <p:nvSpPr>
            <p:cNvPr id="969747" name="Rectangle 19"/>
            <p:cNvSpPr>
              <a:spLocks noChangeArrowheads="1"/>
            </p:cNvSpPr>
            <p:nvPr/>
          </p:nvSpPr>
          <p:spPr bwMode="auto">
            <a:xfrm>
              <a:off x="2688" y="1257"/>
              <a:ext cx="57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/>
                <a:t>C&amp;D</a:t>
              </a:r>
            </a:p>
            <a:p>
              <a:r>
                <a:rPr lang="en-US"/>
                <a:t>C&amp;E</a:t>
              </a:r>
            </a:p>
          </p:txBody>
        </p:sp>
        <p:sp>
          <p:nvSpPr>
            <p:cNvPr id="969748" name="Rectangle 20"/>
            <p:cNvSpPr>
              <a:spLocks noChangeArrowheads="1"/>
            </p:cNvSpPr>
            <p:nvPr/>
          </p:nvSpPr>
          <p:spPr bwMode="auto">
            <a:xfrm>
              <a:off x="3216" y="1260"/>
              <a:ext cx="57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/>
                <a:t>C&amp;A</a:t>
              </a:r>
            </a:p>
            <a:p>
              <a:r>
                <a:rPr lang="en-US"/>
                <a:t>C&amp;B</a:t>
              </a:r>
            </a:p>
          </p:txBody>
        </p:sp>
        <p:sp>
          <p:nvSpPr>
            <p:cNvPr id="969749" name="Rectangle 21"/>
            <p:cNvSpPr>
              <a:spLocks noChangeArrowheads="1"/>
            </p:cNvSpPr>
            <p:nvPr/>
          </p:nvSpPr>
          <p:spPr bwMode="auto">
            <a:xfrm>
              <a:off x="3744" y="1266"/>
              <a:ext cx="624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/>
                <a:t>D&amp;E</a:t>
              </a:r>
            </a:p>
            <a:p>
              <a:r>
                <a:rPr lang="en-US"/>
                <a:t>D&amp;A</a:t>
              </a:r>
            </a:p>
          </p:txBody>
        </p:sp>
        <p:sp>
          <p:nvSpPr>
            <p:cNvPr id="969750" name="Rectangle 22"/>
            <p:cNvSpPr>
              <a:spLocks noChangeArrowheads="1"/>
            </p:cNvSpPr>
            <p:nvPr/>
          </p:nvSpPr>
          <p:spPr bwMode="auto">
            <a:xfrm>
              <a:off x="4224" y="1258"/>
              <a:ext cx="576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/>
                <a:t>D&amp;B</a:t>
              </a:r>
            </a:p>
            <a:p>
              <a:r>
                <a:rPr lang="en-US"/>
                <a:t>D&amp;C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6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69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9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969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973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1465681</TotalTime>
  <Words>1526</Words>
  <Application>Microsoft Office PowerPoint</Application>
  <PresentationFormat>On-screen Show (4:3)</PresentationFormat>
  <Paragraphs>148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Flow</vt:lpstr>
      <vt:lpstr>Permutation and combinattions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Administrator</cp:lastModifiedBy>
  <cp:revision>371</cp:revision>
  <dcterms:created xsi:type="dcterms:W3CDTF">2002-10-14T18:20:28Z</dcterms:created>
  <dcterms:modified xsi:type="dcterms:W3CDTF">2013-11-07T01:47:18Z</dcterms:modified>
</cp:coreProperties>
</file>